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6"/>
  </p:notesMasterIdLst>
  <p:sldIdLst>
    <p:sldId id="256" r:id="rId2"/>
    <p:sldId id="257" r:id="rId3"/>
    <p:sldId id="258" r:id="rId4"/>
    <p:sldId id="259" r:id="rId5"/>
    <p:sldId id="260" r:id="rId6"/>
    <p:sldId id="283" r:id="rId7"/>
    <p:sldId id="261" r:id="rId8"/>
    <p:sldId id="281" r:id="rId9"/>
    <p:sldId id="263" r:id="rId10"/>
    <p:sldId id="264" r:id="rId11"/>
    <p:sldId id="265" r:id="rId12"/>
    <p:sldId id="280"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p:cViewPr>
        <p:scale>
          <a:sx n="58" d="100"/>
          <a:sy n="58" d="100"/>
        </p:scale>
        <p:origin x="28" y="508"/>
      </p:cViewPr>
      <p:guideLst>
        <p:guide orient="horz" pos="2160"/>
        <p:guide pos="3840"/>
      </p:guideLst>
    </p:cSldViewPr>
  </p:slideViewPr>
  <p:outlineViewPr>
    <p:cViewPr>
      <p:scale>
        <a:sx n="33" d="100"/>
        <a:sy n="33" d="100"/>
      </p:scale>
      <p:origin x="0" y="-20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52E229-C136-46F5-87D9-29AE2389185E}" type="datetimeFigureOut">
              <a:rPr lang="en-US" smtClean="0"/>
              <a:t>7/27/2022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261EA-6A09-433E-9DDD-3EB53F884D93}" type="slidenum">
              <a:rPr lang="en-US" smtClean="0"/>
              <a:t>‹#›</a:t>
            </a:fld>
            <a:endParaRPr lang="en-US"/>
          </a:p>
        </p:txBody>
      </p:sp>
    </p:spTree>
    <p:extLst>
      <p:ext uri="{BB962C8B-B14F-4D97-AF65-F5344CB8AC3E}">
        <p14:creationId xmlns:p14="http://schemas.microsoft.com/office/powerpoint/2010/main" val="4145304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Equality = equal access to programs and services. person has been included (i.e. – person with a disability included to stay at a shelter)</a:t>
            </a:r>
          </a:p>
          <a:p>
            <a:endParaRPr lang="en-US" dirty="0"/>
          </a:p>
          <a:p>
            <a:r>
              <a:rPr lang="en-US" dirty="0"/>
              <a:t>Accommodation = requires individuals to disclose their disability to be given resources to support their disability (i.e. – interpreter, captioning, ergonomic chair, screen reader)</a:t>
            </a:r>
          </a:p>
          <a:p>
            <a:endParaRPr lang="en-US" dirty="0"/>
          </a:p>
          <a:p>
            <a:r>
              <a:rPr lang="en-US" dirty="0"/>
              <a:t>Accessibility = actual access to information and appropriate responses to information</a:t>
            </a:r>
          </a:p>
          <a:p>
            <a:endParaRPr lang="en-US" dirty="0"/>
          </a:p>
          <a:p>
            <a:endParaRPr lang="en-US" dirty="0"/>
          </a:p>
          <a:p>
            <a:r>
              <a:rPr lang="en-US" dirty="0"/>
              <a:t>Accommodations are a TOOL to Accessibility! Interpreters and captioning are TOOLS for those who use it to gain accessibility to information. How to measure accessibility success? Those who uses the accommodation tools are responding appropriately to the information received. </a:t>
            </a:r>
          </a:p>
          <a:p>
            <a:endParaRPr lang="en-US" dirty="0"/>
          </a:p>
        </p:txBody>
      </p:sp>
      <p:sp>
        <p:nvSpPr>
          <p:cNvPr id="4" name="Slide Number Placeholder 3"/>
          <p:cNvSpPr>
            <a:spLocks noGrp="1"/>
          </p:cNvSpPr>
          <p:nvPr>
            <p:ph type="sldNum" sz="quarter" idx="5"/>
          </p:nvPr>
        </p:nvSpPr>
        <p:spPr/>
        <p:txBody>
          <a:bodyPr/>
          <a:lstStyle/>
          <a:p>
            <a:fld id="{CEA261EA-6A09-433E-9DDD-3EB53F884D93}" type="slidenum">
              <a:rPr lang="en-US" smtClean="0"/>
              <a:t>6</a:t>
            </a:fld>
            <a:endParaRPr lang="en-US"/>
          </a:p>
        </p:txBody>
      </p:sp>
    </p:spTree>
    <p:extLst>
      <p:ext uri="{BB962C8B-B14F-4D97-AF65-F5344CB8AC3E}">
        <p14:creationId xmlns:p14="http://schemas.microsoft.com/office/powerpoint/2010/main" val="3992145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A261EA-6A09-433E-9DDD-3EB53F884D93}" type="slidenum">
              <a:rPr lang="en-US" smtClean="0"/>
              <a:t>13</a:t>
            </a:fld>
            <a:endParaRPr lang="en-US"/>
          </a:p>
        </p:txBody>
      </p:sp>
    </p:spTree>
    <p:extLst>
      <p:ext uri="{BB962C8B-B14F-4D97-AF65-F5344CB8AC3E}">
        <p14:creationId xmlns:p14="http://schemas.microsoft.com/office/powerpoint/2010/main" val="281361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648221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601399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54338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05868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1191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13390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49932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10997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3819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193795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39964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7/27/2022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54186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7/27/2022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2044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7/27/2022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236545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5536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61435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DE6118-2437-4B30-8E3C-4D2BE6020583}" type="datetimeFigureOut">
              <a:rPr lang="en-US" smtClean="0"/>
              <a:pPr/>
              <a:t>7/27/2022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418975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aron.kubey@fema.dhs.gov" TargetMode="External"/><Relationship Id="rId2" Type="http://schemas.openxmlformats.org/officeDocument/2006/relationships/hyperlink" Target="mailto:gay.jones@fema.dhs.gov"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 name="Group 9">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3" name="Rectangle 2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5" name="Rectangle 2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2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9" name="Straight Connector 2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0"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Freeform: Shape 3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0F84B0D1-5759-465F-AC6D-390887AE24F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57251" y="2543003"/>
            <a:ext cx="3856774" cy="1860893"/>
          </a:xfrm>
          <a:prstGeom prst="rect">
            <a:avLst/>
          </a:prstGeom>
        </p:spPr>
      </p:pic>
      <p:sp>
        <p:nvSpPr>
          <p:cNvPr id="2" name="Title 1">
            <a:extLst>
              <a:ext uri="{FF2B5EF4-FFF2-40B4-BE49-F238E27FC236}">
                <a16:creationId xmlns:a16="http://schemas.microsoft.com/office/drawing/2014/main" id="{1B40B3B9-D7B6-4EFB-89F7-53F4C606B1D4}"/>
              </a:ext>
              <a:ext uri="{C183D7F6-B498-43B3-948B-1728B52AA6E4}">
                <adec:decorative xmlns:adec="http://schemas.microsoft.com/office/drawing/2017/decorative" val="1"/>
              </a:ext>
            </a:extLst>
          </p:cNvPr>
          <p:cNvSpPr>
            <a:spLocks noGrp="1"/>
          </p:cNvSpPr>
          <p:nvPr>
            <p:ph type="ctrTitle"/>
          </p:nvPr>
        </p:nvSpPr>
        <p:spPr>
          <a:xfrm>
            <a:off x="6718381" y="292893"/>
            <a:ext cx="4919839" cy="2227730"/>
          </a:xfrm>
        </p:spPr>
        <p:txBody>
          <a:bodyPr vert="horz" lIns="91440" tIns="45720" rIns="91440" bIns="45720" rtlCol="0" anchor="ctr">
            <a:normAutofit/>
          </a:bodyPr>
          <a:lstStyle/>
          <a:p>
            <a:pPr algn="l"/>
            <a:r>
              <a:rPr lang="en-US" sz="4000" b="1" dirty="0">
                <a:solidFill>
                  <a:srgbClr val="FFFFFF"/>
                </a:solidFill>
                <a:latin typeface="Georgia" panose="02040502050405020303" pitchFamily="18" charset="0"/>
              </a:rPr>
              <a:t>Effective Communication Access</a:t>
            </a:r>
          </a:p>
        </p:txBody>
      </p:sp>
      <p:sp>
        <p:nvSpPr>
          <p:cNvPr id="3" name="Subtitle 2">
            <a:extLst>
              <a:ext uri="{FF2B5EF4-FFF2-40B4-BE49-F238E27FC236}">
                <a16:creationId xmlns:a16="http://schemas.microsoft.com/office/drawing/2014/main" id="{1DAF8991-7492-44C9-9893-0FECA5055036}"/>
              </a:ext>
              <a:ext uri="{C183D7F6-B498-43B3-948B-1728B52AA6E4}">
                <adec:decorative xmlns:adec="http://schemas.microsoft.com/office/drawing/2017/decorative" val="1"/>
              </a:ext>
            </a:extLst>
          </p:cNvPr>
          <p:cNvSpPr>
            <a:spLocks noGrp="1"/>
          </p:cNvSpPr>
          <p:nvPr>
            <p:ph type="subTitle" idx="1"/>
          </p:nvPr>
        </p:nvSpPr>
        <p:spPr>
          <a:xfrm>
            <a:off x="7352008" y="3367516"/>
            <a:ext cx="4919839" cy="3317938"/>
          </a:xfrm>
        </p:spPr>
        <p:txBody>
          <a:bodyPr vert="horz" lIns="91440" tIns="45720" rIns="91440" bIns="45720" rtlCol="0" anchor="t">
            <a:normAutofit/>
          </a:bodyPr>
          <a:lstStyle/>
          <a:p>
            <a:pPr algn="l"/>
            <a:r>
              <a:rPr lang="en-US" sz="2000" b="1" dirty="0">
                <a:solidFill>
                  <a:srgbClr val="FFFFFF"/>
                </a:solidFill>
              </a:rPr>
              <a:t>Gay Jones</a:t>
            </a:r>
          </a:p>
          <a:p>
            <a:pPr algn="l"/>
            <a:r>
              <a:rPr lang="en-US" dirty="0">
                <a:solidFill>
                  <a:srgbClr val="FFFFFF"/>
                </a:solidFill>
              </a:rPr>
              <a:t>Strategic Communications Access Specialist</a:t>
            </a:r>
          </a:p>
          <a:p>
            <a:pPr algn="l"/>
            <a:r>
              <a:rPr lang="en-US" dirty="0">
                <a:solidFill>
                  <a:srgbClr val="FFFFFF"/>
                </a:solidFill>
              </a:rPr>
              <a:t>Office of External Affairs</a:t>
            </a:r>
          </a:p>
          <a:p>
            <a:pPr algn="l">
              <a:buFont typeface="Wingdings 3" charset="2"/>
              <a:buChar char=""/>
            </a:pPr>
            <a:endParaRPr lang="en-US" b="1" dirty="0">
              <a:solidFill>
                <a:srgbClr val="FFFFFF"/>
              </a:solidFill>
            </a:endParaRPr>
          </a:p>
          <a:p>
            <a:pPr algn="l"/>
            <a:r>
              <a:rPr lang="en-US" sz="2000" b="1" dirty="0">
                <a:solidFill>
                  <a:srgbClr val="FFFFFF"/>
                </a:solidFill>
                <a:latin typeface="Georgia" panose="02040502050405020303" pitchFamily="18" charset="0"/>
              </a:rPr>
              <a:t>Aaron Kubey</a:t>
            </a:r>
          </a:p>
          <a:p>
            <a:pPr algn="l"/>
            <a:r>
              <a:rPr lang="en-US" dirty="0">
                <a:solidFill>
                  <a:srgbClr val="FFFFFF"/>
                </a:solidFill>
                <a:latin typeface="Georgia" panose="02040502050405020303" pitchFamily="18" charset="0"/>
              </a:rPr>
              <a:t>Communication Access Specialist</a:t>
            </a:r>
          </a:p>
          <a:p>
            <a:pPr algn="l"/>
            <a:r>
              <a:rPr lang="en-US" dirty="0">
                <a:solidFill>
                  <a:srgbClr val="FFFFFF"/>
                </a:solidFill>
                <a:latin typeface="Georgia" panose="02040502050405020303" pitchFamily="18" charset="0"/>
              </a:rPr>
              <a:t>Office of External Affairs</a:t>
            </a:r>
          </a:p>
          <a:p>
            <a:pPr algn="l">
              <a:buFont typeface="Wingdings 3" charset="2"/>
              <a:buChar char=""/>
            </a:pPr>
            <a:endParaRPr lang="en-US" dirty="0">
              <a:solidFill>
                <a:srgbClr val="FFFFFF"/>
              </a:solidFill>
            </a:endParaRPr>
          </a:p>
        </p:txBody>
      </p:sp>
    </p:spTree>
    <p:extLst>
      <p:ext uri="{BB962C8B-B14F-4D97-AF65-F5344CB8AC3E}">
        <p14:creationId xmlns:p14="http://schemas.microsoft.com/office/powerpoint/2010/main" val="194546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C0D8E-ED0C-4480-BCED-713B3EF0D73C}"/>
              </a:ext>
            </a:extLst>
          </p:cNvPr>
          <p:cNvSpPr>
            <a:spLocks noGrp="1"/>
          </p:cNvSpPr>
          <p:nvPr>
            <p:ph type="title"/>
          </p:nvPr>
        </p:nvSpPr>
        <p:spPr>
          <a:xfrm>
            <a:off x="289708" y="281608"/>
            <a:ext cx="8596668" cy="1320800"/>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What is Conceptual Language?</a:t>
            </a:r>
          </a:p>
        </p:txBody>
      </p:sp>
      <p:sp>
        <p:nvSpPr>
          <p:cNvPr id="3" name="Content Placeholder 2">
            <a:extLst>
              <a:ext uri="{FF2B5EF4-FFF2-40B4-BE49-F238E27FC236}">
                <a16:creationId xmlns:a16="http://schemas.microsoft.com/office/drawing/2014/main" id="{0DC59AB9-23C0-4355-8F75-E305C3C160C7}"/>
              </a:ext>
            </a:extLst>
          </p:cNvPr>
          <p:cNvSpPr>
            <a:spLocks noGrp="1"/>
          </p:cNvSpPr>
          <p:nvPr>
            <p:ph idx="1"/>
          </p:nvPr>
        </p:nvSpPr>
        <p:spPr>
          <a:xfrm>
            <a:off x="518308" y="1602408"/>
            <a:ext cx="8596668" cy="3880773"/>
          </a:xfrm>
        </p:spPr>
        <p:txBody>
          <a:bodyPr>
            <a:normAutofit/>
          </a:bodyPr>
          <a:lstStyle/>
          <a:p>
            <a:r>
              <a:rPr lang="en-US" sz="3200" dirty="0">
                <a:latin typeface="Times New Roman" panose="02020603050405020304" pitchFamily="18" charset="0"/>
                <a:cs typeface="Times New Roman" panose="02020603050405020304" pitchFamily="18" charset="0"/>
              </a:rPr>
              <a:t>Practice of taking Plain Language and drilling the messaging down to its basic conceptual meaning</a:t>
            </a:r>
          </a:p>
          <a:p>
            <a:r>
              <a:rPr lang="en-US" sz="3200" dirty="0">
                <a:latin typeface="Times New Roman" panose="02020603050405020304" pitchFamily="18" charset="0"/>
                <a:cs typeface="Times New Roman" panose="02020603050405020304" pitchFamily="18" charset="0"/>
              </a:rPr>
              <a:t>Implicit vs. Explicit</a:t>
            </a:r>
          </a:p>
          <a:p>
            <a:r>
              <a:rPr lang="en-US" sz="3200" dirty="0">
                <a:latin typeface="Times New Roman" panose="02020603050405020304" pitchFamily="18" charset="0"/>
                <a:cs typeface="Times New Roman" panose="02020603050405020304" pitchFamily="18" charset="0"/>
              </a:rPr>
              <a:t>Perfect marriage between Plain Language and Conceptual Language</a:t>
            </a:r>
            <a:endParaRPr lang="en-US" dirty="0"/>
          </a:p>
        </p:txBody>
      </p:sp>
      <p:pic>
        <p:nvPicPr>
          <p:cNvPr id="5" name="Picture 4" descr="FEMA logo">
            <a:extLst>
              <a:ext uri="{FF2B5EF4-FFF2-40B4-BE49-F238E27FC236}">
                <a16:creationId xmlns:a16="http://schemas.microsoft.com/office/drawing/2014/main" id="{2300678F-062E-4B72-9111-87C3461CA049}"/>
              </a:ext>
            </a:extLst>
          </p:cNvPr>
          <p:cNvPicPr>
            <a:picLocks noChangeAspect="1"/>
          </p:cNvPicPr>
          <p:nvPr/>
        </p:nvPicPr>
        <p:blipFill>
          <a:blip r:embed="rId2"/>
          <a:stretch>
            <a:fillRect/>
          </a:stretch>
        </p:blipFill>
        <p:spPr>
          <a:xfrm>
            <a:off x="743568" y="5839968"/>
            <a:ext cx="2115312" cy="1018032"/>
          </a:xfrm>
          <a:prstGeom prst="rect">
            <a:avLst/>
          </a:prstGeom>
        </p:spPr>
      </p:pic>
    </p:spTree>
    <p:extLst>
      <p:ext uri="{BB962C8B-B14F-4D97-AF65-F5344CB8AC3E}">
        <p14:creationId xmlns:p14="http://schemas.microsoft.com/office/powerpoint/2010/main" val="1845471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2892-3AFB-493E-B407-38E66BDEAB34}"/>
              </a:ext>
            </a:extLst>
          </p:cNvPr>
          <p:cNvSpPr>
            <a:spLocks noGrp="1"/>
          </p:cNvSpPr>
          <p:nvPr>
            <p:ph type="title"/>
          </p:nvPr>
        </p:nvSpPr>
        <p:spPr>
          <a:xfrm>
            <a:off x="210195" y="390939"/>
            <a:ext cx="8596668" cy="871547"/>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Making Messages Conceptual</a:t>
            </a:r>
          </a:p>
        </p:txBody>
      </p:sp>
      <p:sp>
        <p:nvSpPr>
          <p:cNvPr id="3" name="Content Placeholder 2">
            <a:extLst>
              <a:ext uri="{FF2B5EF4-FFF2-40B4-BE49-F238E27FC236}">
                <a16:creationId xmlns:a16="http://schemas.microsoft.com/office/drawing/2014/main" id="{13ECD6E0-20B8-4595-8581-44A70D1B8BA8}"/>
              </a:ext>
            </a:extLst>
          </p:cNvPr>
          <p:cNvSpPr>
            <a:spLocks noGrp="1"/>
          </p:cNvSpPr>
          <p:nvPr>
            <p:ph idx="1"/>
          </p:nvPr>
        </p:nvSpPr>
        <p:spPr>
          <a:xfrm>
            <a:off x="627638" y="1707273"/>
            <a:ext cx="8596668" cy="2934301"/>
          </a:xfrm>
        </p:spPr>
        <p:txBody>
          <a:bodyPr>
            <a:normAutofit/>
          </a:bodyPr>
          <a:lstStyle/>
          <a:p>
            <a:r>
              <a:rPr lang="en-US" sz="3200" dirty="0">
                <a:latin typeface="Times New Roman" panose="02020603050405020304" pitchFamily="18" charset="0"/>
                <a:cs typeface="Times New Roman" panose="02020603050405020304" pitchFamily="18" charset="0"/>
              </a:rPr>
              <a:t>Review your message and look for context. </a:t>
            </a:r>
          </a:p>
          <a:p>
            <a:r>
              <a:rPr lang="en-US" sz="3200" dirty="0">
                <a:latin typeface="Times New Roman" panose="02020603050405020304" pitchFamily="18" charset="0"/>
                <a:cs typeface="Times New Roman" panose="02020603050405020304" pitchFamily="18" charset="0"/>
              </a:rPr>
              <a:t>Is the meaning of the message clear and simple? </a:t>
            </a:r>
          </a:p>
          <a:p>
            <a:r>
              <a:rPr lang="en-US" sz="3200" dirty="0">
                <a:latin typeface="Times New Roman" panose="02020603050405020304" pitchFamily="18" charset="0"/>
                <a:cs typeface="Times New Roman" panose="02020603050405020304" pitchFamily="18" charset="0"/>
              </a:rPr>
              <a:t>Avoid words with multiple meanings or interpretations</a:t>
            </a:r>
          </a:p>
          <a:p>
            <a:pPr marL="0" indent="0">
              <a:buNone/>
            </a:pPr>
            <a:endParaRPr lang="en-US" sz="3200" dirty="0">
              <a:latin typeface="Times New Roman" panose="02020603050405020304" pitchFamily="18" charset="0"/>
              <a:cs typeface="Times New Roman" panose="02020603050405020304" pitchFamily="18" charset="0"/>
            </a:endParaRPr>
          </a:p>
        </p:txBody>
      </p:sp>
      <p:pic>
        <p:nvPicPr>
          <p:cNvPr id="5" name="Picture 4" descr="FEMA logo">
            <a:extLst>
              <a:ext uri="{FF2B5EF4-FFF2-40B4-BE49-F238E27FC236}">
                <a16:creationId xmlns:a16="http://schemas.microsoft.com/office/drawing/2014/main" id="{54E3914D-445E-4562-8317-39AE18CDCE5E}"/>
              </a:ext>
            </a:extLst>
          </p:cNvPr>
          <p:cNvPicPr>
            <a:picLocks noChangeAspect="1"/>
          </p:cNvPicPr>
          <p:nvPr/>
        </p:nvPicPr>
        <p:blipFill>
          <a:blip r:embed="rId2"/>
          <a:stretch>
            <a:fillRect/>
          </a:stretch>
        </p:blipFill>
        <p:spPr>
          <a:xfrm>
            <a:off x="748977" y="5921433"/>
            <a:ext cx="2115312" cy="1018032"/>
          </a:xfrm>
          <a:prstGeom prst="rect">
            <a:avLst/>
          </a:prstGeom>
        </p:spPr>
      </p:pic>
    </p:spTree>
    <p:extLst>
      <p:ext uri="{BB962C8B-B14F-4D97-AF65-F5344CB8AC3E}">
        <p14:creationId xmlns:p14="http://schemas.microsoft.com/office/powerpoint/2010/main" val="825102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2892-3AFB-493E-B407-38E66BDEAB34}"/>
              </a:ext>
            </a:extLst>
          </p:cNvPr>
          <p:cNvSpPr>
            <a:spLocks noGrp="1"/>
          </p:cNvSpPr>
          <p:nvPr>
            <p:ph type="title"/>
          </p:nvPr>
        </p:nvSpPr>
        <p:spPr>
          <a:xfrm>
            <a:off x="210195" y="390939"/>
            <a:ext cx="8596668" cy="871547"/>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Making Messages Conceptual, cont’d</a:t>
            </a:r>
          </a:p>
        </p:txBody>
      </p:sp>
      <p:sp>
        <p:nvSpPr>
          <p:cNvPr id="3" name="Content Placeholder 2">
            <a:extLst>
              <a:ext uri="{FF2B5EF4-FFF2-40B4-BE49-F238E27FC236}">
                <a16:creationId xmlns:a16="http://schemas.microsoft.com/office/drawing/2014/main" id="{13ECD6E0-20B8-4595-8581-44A70D1B8BA8}"/>
              </a:ext>
            </a:extLst>
          </p:cNvPr>
          <p:cNvSpPr>
            <a:spLocks noGrp="1"/>
          </p:cNvSpPr>
          <p:nvPr>
            <p:ph idx="1"/>
          </p:nvPr>
        </p:nvSpPr>
        <p:spPr>
          <a:xfrm>
            <a:off x="627638" y="1488612"/>
            <a:ext cx="8596668" cy="4564317"/>
          </a:xfrm>
        </p:spPr>
        <p:txBody>
          <a:bodyPr>
            <a:normAutofit fontScale="85000" lnSpcReduction="10000"/>
          </a:bodyPr>
          <a:lstStyle/>
          <a:p>
            <a:pPr lvl="0"/>
            <a:r>
              <a:rPr lang="en-US" sz="3800" dirty="0">
                <a:latin typeface="Times New Roman" panose="02020603050405020304" pitchFamily="18" charset="0"/>
                <a:cs typeface="Times New Roman" panose="02020603050405020304" pitchFamily="18" charset="0"/>
              </a:rPr>
              <a:t>Use words that rely on imagery to make a point. </a:t>
            </a:r>
          </a:p>
          <a:p>
            <a:pPr lvl="1">
              <a:buFont typeface="Courier New" panose="02070309020205020404" pitchFamily="49" charset="0"/>
              <a:buChar char="o"/>
            </a:pPr>
            <a:r>
              <a:rPr lang="en-US" sz="2800" i="1" dirty="0">
                <a:latin typeface="Times New Roman" panose="02020603050405020304" pitchFamily="18" charset="0"/>
                <a:cs typeface="Times New Roman" panose="02020603050405020304" pitchFamily="18" charset="0"/>
              </a:rPr>
              <a:t>Example: "Insurance will cover the property listed in your insurance policy.” The word “cover” is figurative– we are using it to suggest in a general sense that needs will be taken care of, but we aren’t specifying how that will happen.</a:t>
            </a:r>
            <a:endParaRPr lang="en-US" sz="2800" dirty="0">
              <a:latin typeface="Times New Roman" panose="02020603050405020304" pitchFamily="18" charset="0"/>
              <a:cs typeface="Times New Roman" panose="02020603050405020304" pitchFamily="18" charset="0"/>
            </a:endParaRPr>
          </a:p>
          <a:p>
            <a:pPr lvl="0"/>
            <a:r>
              <a:rPr lang="en-US" sz="3800" dirty="0">
                <a:latin typeface="Times New Roman" panose="02020603050405020304" pitchFamily="18" charset="0"/>
                <a:cs typeface="Times New Roman" panose="02020603050405020304" pitchFamily="18" charset="0"/>
              </a:rPr>
              <a:t>Use words with terms or phrases that are descriptive and literal.</a:t>
            </a:r>
          </a:p>
          <a:p>
            <a:pPr lvl="1">
              <a:buFont typeface="Courier New" panose="02070309020205020404" pitchFamily="49" charset="0"/>
              <a:buChar char="o"/>
            </a:pPr>
            <a:r>
              <a:rPr lang="en-US" sz="3000" i="1" dirty="0">
                <a:latin typeface="Times New Roman" panose="02020603050405020304" pitchFamily="18" charset="0"/>
                <a:cs typeface="Times New Roman" panose="02020603050405020304" pitchFamily="18" charset="0"/>
              </a:rPr>
              <a:t>Example: "Insurance will pay for the things that you listed on your insurance policy.” This makes it clear what exactly insurance will literally do in this scenario.</a:t>
            </a:r>
            <a:endParaRPr lang="en-US" sz="3000" dirty="0">
              <a:latin typeface="Times New Roman" panose="02020603050405020304" pitchFamily="18" charset="0"/>
              <a:cs typeface="Times New Roman" panose="02020603050405020304" pitchFamily="18" charset="0"/>
            </a:endParaRPr>
          </a:p>
        </p:txBody>
      </p:sp>
      <p:pic>
        <p:nvPicPr>
          <p:cNvPr id="5" name="Picture 4" descr="FEMA logo">
            <a:extLst>
              <a:ext uri="{FF2B5EF4-FFF2-40B4-BE49-F238E27FC236}">
                <a16:creationId xmlns:a16="http://schemas.microsoft.com/office/drawing/2014/main" id="{54E3914D-445E-4562-8317-39AE18CDCE5E}"/>
              </a:ext>
            </a:extLst>
          </p:cNvPr>
          <p:cNvPicPr>
            <a:picLocks noChangeAspect="1"/>
          </p:cNvPicPr>
          <p:nvPr/>
        </p:nvPicPr>
        <p:blipFill>
          <a:blip r:embed="rId2"/>
          <a:stretch>
            <a:fillRect/>
          </a:stretch>
        </p:blipFill>
        <p:spPr>
          <a:xfrm>
            <a:off x="748977" y="5921433"/>
            <a:ext cx="2115312" cy="1018032"/>
          </a:xfrm>
          <a:prstGeom prst="rect">
            <a:avLst/>
          </a:prstGeom>
        </p:spPr>
      </p:pic>
    </p:spTree>
    <p:extLst>
      <p:ext uri="{BB962C8B-B14F-4D97-AF65-F5344CB8AC3E}">
        <p14:creationId xmlns:p14="http://schemas.microsoft.com/office/powerpoint/2010/main" val="1326450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4792-5228-45C4-9EFB-4FEE6E943E7E}"/>
              </a:ext>
              <a:ext uri="{C183D7F6-B498-43B3-948B-1728B52AA6E4}">
                <adec:decorative xmlns:adec="http://schemas.microsoft.com/office/drawing/2017/decorative" val="1"/>
              </a:ext>
            </a:extLst>
          </p:cNvPr>
          <p:cNvSpPr>
            <a:spLocks noGrp="1"/>
          </p:cNvSpPr>
          <p:nvPr>
            <p:ph type="title"/>
          </p:nvPr>
        </p:nvSpPr>
        <p:spPr>
          <a:xfrm>
            <a:off x="677334" y="-1320800"/>
            <a:ext cx="8596668" cy="1320800"/>
          </a:xfrm>
        </p:spPr>
        <p:txBody>
          <a:bodyPr vert="horz" lIns="91440" tIns="45720" rIns="91440" bIns="45720" rtlCol="0" anchor="b">
            <a:normAutofit/>
          </a:bodyPr>
          <a:lstStyle/>
          <a:p>
            <a:r>
              <a:rPr lang="en-US" dirty="0"/>
              <a:t>continuation</a:t>
            </a:r>
          </a:p>
        </p:txBody>
      </p:sp>
      <p:sp>
        <p:nvSpPr>
          <p:cNvPr id="3" name="Content Placeholder 2">
            <a:extLst>
              <a:ext uri="{FF2B5EF4-FFF2-40B4-BE49-F238E27FC236}">
                <a16:creationId xmlns:a16="http://schemas.microsoft.com/office/drawing/2014/main" id="{59914E10-E736-4D33-BAC5-3DA8E52611D2}"/>
              </a:ext>
              <a:ext uri="{C183D7F6-B498-43B3-948B-1728B52AA6E4}">
                <adec:decorative xmlns:adec="http://schemas.microsoft.com/office/drawing/2017/decorative" val="1"/>
              </a:ext>
            </a:extLst>
          </p:cNvPr>
          <p:cNvSpPr>
            <a:spLocks noGrp="1"/>
          </p:cNvSpPr>
          <p:nvPr>
            <p:ph idx="1"/>
          </p:nvPr>
        </p:nvSpPr>
        <p:spPr>
          <a:xfrm>
            <a:off x="687273" y="948015"/>
            <a:ext cx="8596668" cy="3880773"/>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Put yourself in the shoes of a disaster  survivor and read the two messaging examples on the following slides. </a:t>
            </a:r>
          </a:p>
          <a:p>
            <a:pPr marL="0" indent="0">
              <a:buNone/>
            </a:pP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Which one is clearer?</a:t>
            </a:r>
          </a:p>
          <a:p>
            <a:endParaRPr lang="en-US" dirty="0"/>
          </a:p>
        </p:txBody>
      </p:sp>
      <p:pic>
        <p:nvPicPr>
          <p:cNvPr id="5" name="Picture 4">
            <a:extLst>
              <a:ext uri="{FF2B5EF4-FFF2-40B4-BE49-F238E27FC236}">
                <a16:creationId xmlns:a16="http://schemas.microsoft.com/office/drawing/2014/main" id="{B6BAE184-0962-42B4-AA66-BDEBC57C95D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98853" y="5867400"/>
            <a:ext cx="2115312" cy="1018032"/>
          </a:xfrm>
          <a:prstGeom prst="rect">
            <a:avLst/>
          </a:prstGeom>
        </p:spPr>
      </p:pic>
    </p:spTree>
    <p:extLst>
      <p:ext uri="{BB962C8B-B14F-4D97-AF65-F5344CB8AC3E}">
        <p14:creationId xmlns:p14="http://schemas.microsoft.com/office/powerpoint/2010/main" val="1889451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F38CE-5E2D-48E5-B1D9-3985E3AB6167}"/>
              </a:ext>
            </a:extLst>
          </p:cNvPr>
          <p:cNvSpPr>
            <a:spLocks noGrp="1"/>
          </p:cNvSpPr>
          <p:nvPr>
            <p:ph type="title"/>
          </p:nvPr>
        </p:nvSpPr>
        <p:spPr>
          <a:xfrm>
            <a:off x="677334" y="341243"/>
            <a:ext cx="8596668" cy="975276"/>
          </a:xfrm>
        </p:spPr>
        <p:txBody>
          <a:bodyPr>
            <a:norm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Example #1</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B836EEC-B8EF-408A-95CF-AA899D21F0FA}"/>
              </a:ext>
            </a:extLst>
          </p:cNvPr>
          <p:cNvSpPr>
            <a:spLocks noGrp="1"/>
          </p:cNvSpPr>
          <p:nvPr>
            <p:ph idx="1"/>
          </p:nvPr>
        </p:nvSpPr>
        <p:spPr>
          <a:xfrm>
            <a:off x="677334" y="1239606"/>
            <a:ext cx="8923866" cy="4627794"/>
          </a:xfrm>
        </p:spPr>
        <p:txBody>
          <a:bodyPr>
            <a:normAutofit fontScale="70000" lnSpcReduction="20000"/>
          </a:bodyPr>
          <a:lstStyle/>
          <a:p>
            <a:pPr marL="0" indent="0">
              <a:buNone/>
            </a:pPr>
            <a:r>
              <a:rPr lang="en-US" sz="3600" i="1" dirty="0">
                <a:latin typeface="Times New Roman" panose="02020603050405020304" pitchFamily="18" charset="0"/>
                <a:cs typeface="Times New Roman" panose="02020603050405020304" pitchFamily="18" charset="0"/>
              </a:rPr>
              <a:t>The possibility that you and your family will recover from an emergency tomorrow often depends on the planning and preparation you and your family do today. </a:t>
            </a:r>
          </a:p>
          <a:p>
            <a:pPr marL="0" indent="0">
              <a:buNone/>
            </a:pPr>
            <a:r>
              <a:rPr lang="en-US" sz="3600" i="1" dirty="0">
                <a:latin typeface="Times New Roman" panose="02020603050405020304" pitchFamily="18" charset="0"/>
                <a:cs typeface="Times New Roman" panose="02020603050405020304" pitchFamily="18" charset="0"/>
              </a:rPr>
              <a:t>While everyone’s abilities and needs are unique, every individual can take steps to prepare for all kinds of disasters and emergencies including fires, floods, hurricanes, and earthquakes, and severe weather. By figuring out your own personal needs and making an emergency plan that fits those needs, you and your family can be better prepared. </a:t>
            </a:r>
          </a:p>
          <a:p>
            <a:pPr marL="0" indent="0">
              <a:buNone/>
            </a:pPr>
            <a:r>
              <a:rPr lang="en-US" sz="3600" i="1" dirty="0">
                <a:latin typeface="Times New Roman" panose="02020603050405020304" pitchFamily="18" charset="0"/>
                <a:cs typeface="Times New Roman" panose="02020603050405020304" pitchFamily="18" charset="0"/>
              </a:rPr>
              <a:t>This guide gives simple things individuals  with disabilities and their caregivers, the people who assist and support them, can do to start preparing for emergencies before they happen. Preparing ahead of time makes sense for everyone. </a:t>
            </a:r>
          </a:p>
          <a:p>
            <a:endParaRPr lang="en-US" dirty="0"/>
          </a:p>
        </p:txBody>
      </p:sp>
      <p:pic>
        <p:nvPicPr>
          <p:cNvPr id="5" name="Picture 4" descr="FEMA logo">
            <a:extLst>
              <a:ext uri="{FF2B5EF4-FFF2-40B4-BE49-F238E27FC236}">
                <a16:creationId xmlns:a16="http://schemas.microsoft.com/office/drawing/2014/main" id="{107E50DE-4EA2-461B-97A4-131DB73B6405}"/>
              </a:ext>
            </a:extLst>
          </p:cNvPr>
          <p:cNvPicPr>
            <a:picLocks noChangeAspect="1"/>
          </p:cNvPicPr>
          <p:nvPr/>
        </p:nvPicPr>
        <p:blipFill>
          <a:blip r:embed="rId2"/>
          <a:stretch>
            <a:fillRect/>
          </a:stretch>
        </p:blipFill>
        <p:spPr>
          <a:xfrm>
            <a:off x="848175" y="5867400"/>
            <a:ext cx="2115312" cy="1018032"/>
          </a:xfrm>
          <a:prstGeom prst="rect">
            <a:avLst/>
          </a:prstGeom>
        </p:spPr>
      </p:pic>
    </p:spTree>
    <p:extLst>
      <p:ext uri="{BB962C8B-B14F-4D97-AF65-F5344CB8AC3E}">
        <p14:creationId xmlns:p14="http://schemas.microsoft.com/office/powerpoint/2010/main" val="1356881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BE0FF-B9E2-4C78-8BA7-E538457F361D}"/>
              </a:ext>
            </a:extLst>
          </p:cNvPr>
          <p:cNvSpPr>
            <a:spLocks noGrp="1"/>
          </p:cNvSpPr>
          <p:nvPr>
            <p:ph type="title"/>
          </p:nvPr>
        </p:nvSpPr>
        <p:spPr>
          <a:xfrm>
            <a:off x="698685" y="280081"/>
            <a:ext cx="8596668" cy="901148"/>
          </a:xfrm>
        </p:spPr>
        <p:txBody>
          <a:bodyPr>
            <a:norm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Example #2</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4558CC-4E18-49D4-A2FF-47678A9053B2}"/>
              </a:ext>
            </a:extLst>
          </p:cNvPr>
          <p:cNvSpPr>
            <a:spLocks noGrp="1"/>
          </p:cNvSpPr>
          <p:nvPr>
            <p:ph idx="1"/>
          </p:nvPr>
        </p:nvSpPr>
        <p:spPr>
          <a:xfrm>
            <a:off x="698685" y="1401417"/>
            <a:ext cx="8596668" cy="4465983"/>
          </a:xfrm>
        </p:spPr>
        <p:txBody>
          <a:bodyPr/>
          <a:lstStyle/>
          <a:p>
            <a:pPr marL="0" indent="0">
              <a:buNone/>
            </a:pPr>
            <a:r>
              <a:rPr lang="en-US" sz="2200" i="1" dirty="0">
                <a:latin typeface="Times New Roman" panose="02020603050405020304" pitchFamily="18" charset="0"/>
                <a:cs typeface="Times New Roman" panose="02020603050405020304" pitchFamily="18" charset="0"/>
              </a:rPr>
              <a:t>How well you and your family prepare for a disaster before it happens will impact how quickly you recover. </a:t>
            </a:r>
          </a:p>
          <a:p>
            <a:pPr marL="0" indent="0">
              <a:buNone/>
            </a:pPr>
            <a:r>
              <a:rPr lang="en-US" sz="2200" i="1" dirty="0">
                <a:latin typeface="Times New Roman" panose="02020603050405020304" pitchFamily="18" charset="0"/>
                <a:cs typeface="Times New Roman" panose="02020603050405020304" pitchFamily="18" charset="0"/>
              </a:rPr>
              <a:t>While you and your family have different skills and needs, everyone can take steps to prepare for all types of disasters and emergencies including fires, floods, hurricanes, and earthquakes, and severe weather. You and your family can be better prepared when you know what your needs are and how to make an emergency plan that fits those needs. </a:t>
            </a:r>
          </a:p>
          <a:p>
            <a:pPr marL="0" indent="0">
              <a:buNone/>
            </a:pPr>
            <a:r>
              <a:rPr lang="en-US" sz="2200" i="1" dirty="0">
                <a:latin typeface="Times New Roman" panose="02020603050405020304" pitchFamily="18" charset="0"/>
                <a:cs typeface="Times New Roman" panose="02020603050405020304" pitchFamily="18" charset="0"/>
              </a:rPr>
              <a:t>This guide will give good tips for people with disabilities and those who help them how to best prepare for a disaster or emergency before they happen. Preparing ahead of time makes sense for everyone. </a:t>
            </a:r>
          </a:p>
          <a:p>
            <a:endParaRPr lang="en-US" dirty="0"/>
          </a:p>
        </p:txBody>
      </p:sp>
      <p:pic>
        <p:nvPicPr>
          <p:cNvPr id="5" name="Picture 4" descr="FEMA logo">
            <a:extLst>
              <a:ext uri="{FF2B5EF4-FFF2-40B4-BE49-F238E27FC236}">
                <a16:creationId xmlns:a16="http://schemas.microsoft.com/office/drawing/2014/main" id="{8BF0F6E8-1161-4345-A713-C21ECF8D1414}"/>
              </a:ext>
            </a:extLst>
          </p:cNvPr>
          <p:cNvPicPr>
            <a:picLocks noChangeAspect="1"/>
          </p:cNvPicPr>
          <p:nvPr/>
        </p:nvPicPr>
        <p:blipFill>
          <a:blip r:embed="rId2"/>
          <a:stretch>
            <a:fillRect/>
          </a:stretch>
        </p:blipFill>
        <p:spPr>
          <a:xfrm>
            <a:off x="782920" y="5867400"/>
            <a:ext cx="2115312" cy="1018032"/>
          </a:xfrm>
          <a:prstGeom prst="rect">
            <a:avLst/>
          </a:prstGeom>
        </p:spPr>
      </p:pic>
    </p:spTree>
    <p:extLst>
      <p:ext uri="{BB962C8B-B14F-4D97-AF65-F5344CB8AC3E}">
        <p14:creationId xmlns:p14="http://schemas.microsoft.com/office/powerpoint/2010/main" val="451617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7FA30-CCDB-49FF-83B9-A2F55FDC88DE}"/>
              </a:ext>
            </a:extLst>
          </p:cNvPr>
          <p:cNvSpPr>
            <a:spLocks noGrp="1"/>
          </p:cNvSpPr>
          <p:nvPr>
            <p:ph type="title"/>
          </p:nvPr>
        </p:nvSpPr>
        <p:spPr>
          <a:xfrm>
            <a:off x="677334" y="609600"/>
            <a:ext cx="8596668" cy="881270"/>
          </a:xfrm>
        </p:spPr>
        <p:txBody>
          <a:bodyPr>
            <a:norm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Your turn to try!</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9C9CA44-F350-4C9D-86A9-29E5167192FF}"/>
              </a:ext>
            </a:extLst>
          </p:cNvPr>
          <p:cNvSpPr>
            <a:spLocks noGrp="1"/>
          </p:cNvSpPr>
          <p:nvPr>
            <p:ph idx="1"/>
          </p:nvPr>
        </p:nvSpPr>
        <p:spPr>
          <a:xfrm>
            <a:off x="677334" y="1738748"/>
            <a:ext cx="8596668" cy="3880773"/>
          </a:xfrm>
        </p:spPr>
        <p:txBody>
          <a:bodyPr>
            <a:normAutofit lnSpcReduction="10000"/>
          </a:bodyPr>
          <a:lstStyle/>
          <a:p>
            <a:pPr marL="0" lvl="0" indent="0">
              <a:buNone/>
            </a:pPr>
            <a:r>
              <a:rPr lang="en-US" sz="3200" dirty="0">
                <a:latin typeface="Times New Roman" panose="02020603050405020304" pitchFamily="18" charset="0"/>
                <a:cs typeface="Times New Roman" panose="02020603050405020304" pitchFamily="18" charset="0"/>
              </a:rPr>
              <a:t>How can you apply plain language to the following statement?</a:t>
            </a:r>
          </a:p>
          <a:p>
            <a:pPr marL="0" lvl="0" indent="0">
              <a:buNone/>
            </a:pPr>
            <a:r>
              <a:rPr lang="en-US" sz="2600" i="1" dirty="0">
                <a:latin typeface="Times New Roman" panose="02020603050405020304" pitchFamily="18" charset="0"/>
                <a:cs typeface="Times New Roman" panose="02020603050405020304" pitchFamily="18" charset="0"/>
              </a:rPr>
              <a:t>The applicant will be the primary source of information regarding his circumstances for the purposes of determining eligibility and need.  If the Secretary needs to secure information from other sources, the Secretary will ask the applicant to authorize the release of information.  The Secretary will inform the applicant of the kinds of information needed and the source to be used.</a:t>
            </a:r>
          </a:p>
          <a:p>
            <a:endParaRPr lang="en-US" dirty="0"/>
          </a:p>
        </p:txBody>
      </p:sp>
      <p:pic>
        <p:nvPicPr>
          <p:cNvPr id="5" name="Picture 4" descr="FEMA logo">
            <a:extLst>
              <a:ext uri="{FF2B5EF4-FFF2-40B4-BE49-F238E27FC236}">
                <a16:creationId xmlns:a16="http://schemas.microsoft.com/office/drawing/2014/main" id="{8B85BBA9-ECE8-429E-9EF3-C9EB3686DF5F}"/>
              </a:ext>
            </a:extLst>
          </p:cNvPr>
          <p:cNvPicPr>
            <a:picLocks noChangeAspect="1"/>
          </p:cNvPicPr>
          <p:nvPr/>
        </p:nvPicPr>
        <p:blipFill>
          <a:blip r:embed="rId2"/>
          <a:stretch>
            <a:fillRect/>
          </a:stretch>
        </p:blipFill>
        <p:spPr>
          <a:xfrm>
            <a:off x="835568" y="5867400"/>
            <a:ext cx="2115312" cy="1018032"/>
          </a:xfrm>
          <a:prstGeom prst="rect">
            <a:avLst/>
          </a:prstGeom>
        </p:spPr>
      </p:pic>
    </p:spTree>
    <p:extLst>
      <p:ext uri="{BB962C8B-B14F-4D97-AF65-F5344CB8AC3E}">
        <p14:creationId xmlns:p14="http://schemas.microsoft.com/office/powerpoint/2010/main" val="3035726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DBF83-D3B4-4792-AEBA-06F84C9592F8}"/>
              </a:ext>
            </a:extLst>
          </p:cNvPr>
          <p:cNvSpPr>
            <a:spLocks noGrp="1"/>
          </p:cNvSpPr>
          <p:nvPr>
            <p:ph type="title"/>
          </p:nvPr>
        </p:nvSpPr>
        <p:spPr>
          <a:xfrm>
            <a:off x="677334" y="609600"/>
            <a:ext cx="8596668" cy="891209"/>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First level answer: </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8F05307-5C09-4645-B6CD-681CA6E8EF80}"/>
              </a:ext>
            </a:extLst>
          </p:cNvPr>
          <p:cNvSpPr>
            <a:spLocks noGrp="1"/>
          </p:cNvSpPr>
          <p:nvPr>
            <p:ph idx="1"/>
          </p:nvPr>
        </p:nvSpPr>
        <p:spPr>
          <a:xfrm>
            <a:off x="677334" y="1643754"/>
            <a:ext cx="8596668" cy="3880773"/>
          </a:xfrm>
        </p:spPr>
        <p:txBody>
          <a:bodyPr>
            <a:normAutofit/>
          </a:bodyPr>
          <a:lstStyle/>
          <a:p>
            <a:pPr marL="0" lvl="0" indent="0">
              <a:buNone/>
            </a:pPr>
            <a:r>
              <a:rPr lang="en-US" sz="2600" dirty="0">
                <a:latin typeface="Times New Roman" panose="02020603050405020304" pitchFamily="18" charset="0"/>
                <a:cs typeface="Times New Roman" panose="02020603050405020304" pitchFamily="18" charset="0"/>
              </a:rPr>
              <a:t>This is how plainlanguage.gov changed it into plain language:</a:t>
            </a:r>
          </a:p>
          <a:p>
            <a:pPr marL="0" lvl="0" indent="0">
              <a:buNone/>
            </a:pPr>
            <a:r>
              <a:rPr lang="en-US" sz="2600" i="1" dirty="0">
                <a:latin typeface="Times New Roman" panose="02020603050405020304" pitchFamily="18" charset="0"/>
                <a:cs typeface="Times New Roman" panose="02020603050405020304" pitchFamily="18" charset="0"/>
              </a:rPr>
              <a:t>You will be the primary source of information regarding your circumstances for the purposes of determining eligibility and need.  If we need to secure information from other sources, we will ask you to authorize the release of information.  We will inform you of the kinds of information needed and the source to be used. You will be the main point of contact for your disaster assistance application.</a:t>
            </a:r>
          </a:p>
          <a:p>
            <a:endParaRPr lang="en-US" dirty="0"/>
          </a:p>
        </p:txBody>
      </p:sp>
      <p:pic>
        <p:nvPicPr>
          <p:cNvPr id="5" name="Picture 4" descr="FEMA logo">
            <a:extLst>
              <a:ext uri="{FF2B5EF4-FFF2-40B4-BE49-F238E27FC236}">
                <a16:creationId xmlns:a16="http://schemas.microsoft.com/office/drawing/2014/main" id="{AC86CEBB-35FF-4278-8840-D5489C76D2C3}"/>
              </a:ext>
            </a:extLst>
          </p:cNvPr>
          <p:cNvPicPr>
            <a:picLocks noChangeAspect="1"/>
          </p:cNvPicPr>
          <p:nvPr/>
        </p:nvPicPr>
        <p:blipFill>
          <a:blip r:embed="rId2"/>
          <a:stretch>
            <a:fillRect/>
          </a:stretch>
        </p:blipFill>
        <p:spPr>
          <a:xfrm>
            <a:off x="748977" y="5839968"/>
            <a:ext cx="2115312" cy="1018032"/>
          </a:xfrm>
          <a:prstGeom prst="rect">
            <a:avLst/>
          </a:prstGeom>
        </p:spPr>
      </p:pic>
    </p:spTree>
    <p:extLst>
      <p:ext uri="{BB962C8B-B14F-4D97-AF65-F5344CB8AC3E}">
        <p14:creationId xmlns:p14="http://schemas.microsoft.com/office/powerpoint/2010/main" val="4128881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A1480-28F9-4D69-B936-9017340D30EA}"/>
              </a:ext>
            </a:extLst>
          </p:cNvPr>
          <p:cNvSpPr>
            <a:spLocks noGrp="1"/>
          </p:cNvSpPr>
          <p:nvPr>
            <p:ph type="title"/>
          </p:nvPr>
        </p:nvSpPr>
        <p:spPr>
          <a:xfrm>
            <a:off x="677334" y="609600"/>
            <a:ext cx="8596668" cy="921026"/>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Next level answer: </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355023-6A32-4067-95E8-2A932201A832}"/>
              </a:ext>
            </a:extLst>
          </p:cNvPr>
          <p:cNvSpPr>
            <a:spLocks noGrp="1"/>
          </p:cNvSpPr>
          <p:nvPr>
            <p:ph idx="1"/>
          </p:nvPr>
        </p:nvSpPr>
        <p:spPr>
          <a:xfrm>
            <a:off x="677334" y="1755301"/>
            <a:ext cx="8596668" cy="3880773"/>
          </a:xfrm>
        </p:spPr>
        <p:txBody>
          <a:bodyPr/>
          <a:lstStyle/>
          <a:p>
            <a:pPr marL="0" lvl="0" indent="0">
              <a:buNone/>
            </a:pPr>
            <a:r>
              <a:rPr lang="en-US" sz="2600" dirty="0">
                <a:latin typeface="Times New Roman" panose="02020603050405020304" pitchFamily="18" charset="0"/>
                <a:cs typeface="Times New Roman" panose="02020603050405020304" pitchFamily="18" charset="0"/>
              </a:rPr>
              <a:t>This is how I changed </a:t>
            </a:r>
            <a:r>
              <a:rPr lang="en-US" sz="2600" dirty="0" err="1">
                <a:latin typeface="Times New Roman" panose="02020603050405020304" pitchFamily="18" charset="0"/>
                <a:cs typeface="Times New Roman" panose="02020603050405020304" pitchFamily="18" charset="0"/>
              </a:rPr>
              <a:t>plainlanguage.gov’s</a:t>
            </a:r>
            <a:r>
              <a:rPr lang="en-US" sz="2600" dirty="0">
                <a:latin typeface="Times New Roman" panose="02020603050405020304" pitchFamily="18" charset="0"/>
                <a:cs typeface="Times New Roman" panose="02020603050405020304" pitchFamily="18" charset="0"/>
              </a:rPr>
              <a:t> answer into plain conceptual language:</a:t>
            </a:r>
          </a:p>
          <a:p>
            <a:pPr marL="0" lvl="0" indent="0">
              <a:buNone/>
            </a:pPr>
            <a:r>
              <a:rPr lang="en-US" sz="2600" i="1" dirty="0">
                <a:latin typeface="Times New Roman" panose="02020603050405020304" pitchFamily="18" charset="0"/>
                <a:cs typeface="Times New Roman" panose="02020603050405020304" pitchFamily="18" charset="0"/>
              </a:rPr>
              <a:t>You will be the main point of contact related to your application and eligibility. If we need more information from other agencies, we will ask you to authorize releasing your information from them to us. We will let you know what information we need from those agencies.</a:t>
            </a:r>
            <a:endParaRPr lang="en-US" sz="2600" dirty="0">
              <a:latin typeface="Times New Roman" panose="02020603050405020304" pitchFamily="18" charset="0"/>
              <a:cs typeface="Times New Roman" panose="02020603050405020304" pitchFamily="18" charset="0"/>
            </a:endParaRPr>
          </a:p>
          <a:p>
            <a:endParaRPr lang="en-US" dirty="0"/>
          </a:p>
        </p:txBody>
      </p:sp>
      <p:pic>
        <p:nvPicPr>
          <p:cNvPr id="5" name="Picture 4" descr="FEMA logo">
            <a:extLst>
              <a:ext uri="{FF2B5EF4-FFF2-40B4-BE49-F238E27FC236}">
                <a16:creationId xmlns:a16="http://schemas.microsoft.com/office/drawing/2014/main" id="{FD748422-DA6B-4766-A112-8D56BC282CE0}"/>
              </a:ext>
            </a:extLst>
          </p:cNvPr>
          <p:cNvPicPr>
            <a:picLocks noChangeAspect="1"/>
          </p:cNvPicPr>
          <p:nvPr/>
        </p:nvPicPr>
        <p:blipFill>
          <a:blip r:embed="rId2"/>
          <a:stretch>
            <a:fillRect/>
          </a:stretch>
        </p:blipFill>
        <p:spPr>
          <a:xfrm>
            <a:off x="865355" y="5860750"/>
            <a:ext cx="2115312" cy="1018032"/>
          </a:xfrm>
          <a:prstGeom prst="rect">
            <a:avLst/>
          </a:prstGeom>
        </p:spPr>
      </p:pic>
    </p:spTree>
    <p:extLst>
      <p:ext uri="{BB962C8B-B14F-4D97-AF65-F5344CB8AC3E}">
        <p14:creationId xmlns:p14="http://schemas.microsoft.com/office/powerpoint/2010/main" val="791513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73E2-A3C8-47F5-AACB-9A103DFC5592}"/>
              </a:ext>
            </a:extLst>
          </p:cNvPr>
          <p:cNvSpPr>
            <a:spLocks noGrp="1"/>
          </p:cNvSpPr>
          <p:nvPr>
            <p:ph type="title"/>
          </p:nvPr>
        </p:nvSpPr>
        <p:spPr>
          <a:xfrm>
            <a:off x="389099" y="266746"/>
            <a:ext cx="8596668" cy="1320800"/>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Accessible Videos – Why do we need them?</a:t>
            </a:r>
          </a:p>
        </p:txBody>
      </p:sp>
      <p:sp>
        <p:nvSpPr>
          <p:cNvPr id="3" name="Content Placeholder 2">
            <a:extLst>
              <a:ext uri="{FF2B5EF4-FFF2-40B4-BE49-F238E27FC236}">
                <a16:creationId xmlns:a16="http://schemas.microsoft.com/office/drawing/2014/main" id="{60BC1681-E289-4140-9BB1-F726D210AF61}"/>
              </a:ext>
            </a:extLst>
          </p:cNvPr>
          <p:cNvSpPr>
            <a:spLocks noGrp="1"/>
          </p:cNvSpPr>
          <p:nvPr>
            <p:ph idx="1"/>
          </p:nvPr>
        </p:nvSpPr>
        <p:spPr>
          <a:xfrm>
            <a:off x="556591" y="1945178"/>
            <a:ext cx="9601200" cy="3843528"/>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Let’s ask some key questions before we answer this question:</a:t>
            </a:r>
          </a:p>
          <a:p>
            <a:pPr lvl="1"/>
            <a:r>
              <a:rPr lang="en-US" sz="3200" dirty="0">
                <a:latin typeface="Times New Roman" panose="02020603050405020304" pitchFamily="18" charset="0"/>
                <a:cs typeface="Times New Roman" panose="02020603050405020304" pitchFamily="18" charset="0"/>
              </a:rPr>
              <a:t>What are accessible videos? </a:t>
            </a:r>
          </a:p>
          <a:p>
            <a:pPr lvl="1"/>
            <a:r>
              <a:rPr lang="en-US" sz="3200" dirty="0">
                <a:latin typeface="Times New Roman" panose="02020603050405020304" pitchFamily="18" charset="0"/>
                <a:cs typeface="Times New Roman" panose="02020603050405020304" pitchFamily="18" charset="0"/>
              </a:rPr>
              <a:t>Who is our audience? </a:t>
            </a:r>
          </a:p>
          <a:p>
            <a:pPr lvl="1"/>
            <a:r>
              <a:rPr lang="en-US" sz="3200" dirty="0">
                <a:latin typeface="Times New Roman" panose="02020603050405020304" pitchFamily="18" charset="0"/>
                <a:cs typeface="Times New Roman" panose="02020603050405020304" pitchFamily="18" charset="0"/>
              </a:rPr>
              <a:t>What is our message for them? </a:t>
            </a:r>
          </a:p>
          <a:p>
            <a:pPr lvl="1"/>
            <a:r>
              <a:rPr lang="en-US" sz="3200" dirty="0">
                <a:latin typeface="Times New Roman" panose="02020603050405020304" pitchFamily="18" charset="0"/>
                <a:cs typeface="Times New Roman" panose="02020603050405020304" pitchFamily="18" charset="0"/>
              </a:rPr>
              <a:t>How are we sending them our message? </a:t>
            </a:r>
          </a:p>
          <a:p>
            <a:pPr marL="530352" lvl="1" indent="0">
              <a:buNone/>
            </a:pPr>
            <a:endParaRPr lang="en-US" dirty="0"/>
          </a:p>
          <a:p>
            <a:pPr marL="530352" lvl="1" indent="0">
              <a:buNone/>
            </a:pPr>
            <a:endParaRPr lang="en-US" i="0" dirty="0"/>
          </a:p>
        </p:txBody>
      </p:sp>
      <p:pic>
        <p:nvPicPr>
          <p:cNvPr id="5" name="Picture 4" descr="FEMA logo">
            <a:extLst>
              <a:ext uri="{FF2B5EF4-FFF2-40B4-BE49-F238E27FC236}">
                <a16:creationId xmlns:a16="http://schemas.microsoft.com/office/drawing/2014/main" id="{2C026802-1C3B-4D3D-936B-DBF5430D9901}"/>
              </a:ext>
            </a:extLst>
          </p:cNvPr>
          <p:cNvPicPr>
            <a:picLocks noChangeAspect="1"/>
          </p:cNvPicPr>
          <p:nvPr/>
        </p:nvPicPr>
        <p:blipFill>
          <a:blip r:embed="rId2"/>
          <a:stretch>
            <a:fillRect/>
          </a:stretch>
        </p:blipFill>
        <p:spPr>
          <a:xfrm>
            <a:off x="835568" y="5788706"/>
            <a:ext cx="2115312" cy="1018032"/>
          </a:xfrm>
          <a:prstGeom prst="rect">
            <a:avLst/>
          </a:prstGeom>
        </p:spPr>
      </p:pic>
    </p:spTree>
    <p:extLst>
      <p:ext uri="{BB962C8B-B14F-4D97-AF65-F5344CB8AC3E}">
        <p14:creationId xmlns:p14="http://schemas.microsoft.com/office/powerpoint/2010/main" val="318671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AA384-3C76-4D35-9CF9-47A6948486C0}"/>
              </a:ext>
            </a:extLst>
          </p:cNvPr>
          <p:cNvSpPr>
            <a:spLocks noGrp="1"/>
          </p:cNvSpPr>
          <p:nvPr>
            <p:ph type="title"/>
          </p:nvPr>
        </p:nvSpPr>
        <p:spPr>
          <a:xfrm>
            <a:off x="175068" y="669835"/>
            <a:ext cx="9601200" cy="850900"/>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What is Effective Communication Access?</a:t>
            </a:r>
          </a:p>
        </p:txBody>
      </p:sp>
      <p:sp>
        <p:nvSpPr>
          <p:cNvPr id="3" name="Content Placeholder 2">
            <a:extLst>
              <a:ext uri="{FF2B5EF4-FFF2-40B4-BE49-F238E27FC236}">
                <a16:creationId xmlns:a16="http://schemas.microsoft.com/office/drawing/2014/main" id="{45091E54-F034-41F1-9F9D-40488E254ACE}"/>
              </a:ext>
            </a:extLst>
          </p:cNvPr>
          <p:cNvSpPr>
            <a:spLocks noGrp="1"/>
          </p:cNvSpPr>
          <p:nvPr>
            <p:ph idx="1"/>
          </p:nvPr>
        </p:nvSpPr>
        <p:spPr>
          <a:xfrm>
            <a:off x="677334" y="2160589"/>
            <a:ext cx="8596668" cy="2297111"/>
          </a:xfrm>
        </p:spPr>
        <p:txBody>
          <a:bodyPr>
            <a:normAutofit/>
          </a:bodyPr>
          <a:lstStyle/>
          <a:p>
            <a:pPr marL="0" indent="0">
              <a:buNone/>
            </a:pPr>
            <a:r>
              <a:rPr lang="en-US" altLang="en-US" sz="3200" dirty="0">
                <a:solidFill>
                  <a:srgbClr val="000000"/>
                </a:solidFill>
                <a:latin typeface="Times New Roman" panose="02020603050405020304" pitchFamily="18" charset="0"/>
                <a:cs typeface="Times New Roman" panose="02020603050405020304" pitchFamily="18" charset="0"/>
              </a:rPr>
              <a:t>Effective communication access ensures information in a written, spoken, or alternative mode of communication is clearly understandable and actionable for the whole community.</a:t>
            </a:r>
            <a:endParaRPr lang="en-US" altLang="en-US" sz="3200" dirty="0">
              <a:solidFill>
                <a:schemeClr val="accent4">
                  <a:lumMod val="25000"/>
                </a:schemeClr>
              </a:solidFill>
              <a:latin typeface="Times New Roman" panose="02020603050405020304" pitchFamily="18" charset="0"/>
              <a:cs typeface="Times New Roman" panose="02020603050405020304" pitchFamily="18" charset="0"/>
            </a:endParaRPr>
          </a:p>
          <a:p>
            <a:endParaRPr lang="en-US" dirty="0"/>
          </a:p>
        </p:txBody>
      </p:sp>
      <p:pic>
        <p:nvPicPr>
          <p:cNvPr id="5" name="Picture 4" descr="FEMA logo&#10;">
            <a:extLst>
              <a:ext uri="{FF2B5EF4-FFF2-40B4-BE49-F238E27FC236}">
                <a16:creationId xmlns:a16="http://schemas.microsoft.com/office/drawing/2014/main" id="{89DB5EFB-999D-429F-A683-63545135F26B}"/>
              </a:ext>
            </a:extLst>
          </p:cNvPr>
          <p:cNvPicPr>
            <a:picLocks noChangeAspect="1"/>
          </p:cNvPicPr>
          <p:nvPr/>
        </p:nvPicPr>
        <p:blipFill>
          <a:blip r:embed="rId2"/>
          <a:stretch>
            <a:fillRect/>
          </a:stretch>
        </p:blipFill>
        <p:spPr>
          <a:xfrm>
            <a:off x="794374" y="5663184"/>
            <a:ext cx="2115312" cy="1018032"/>
          </a:xfrm>
          <a:prstGeom prst="rect">
            <a:avLst/>
          </a:prstGeom>
        </p:spPr>
      </p:pic>
    </p:spTree>
    <p:extLst>
      <p:ext uri="{BB962C8B-B14F-4D97-AF65-F5344CB8AC3E}">
        <p14:creationId xmlns:p14="http://schemas.microsoft.com/office/powerpoint/2010/main" val="3609301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71A74-8ACE-40AA-BCBD-E63CD96E1912}"/>
              </a:ext>
            </a:extLst>
          </p:cNvPr>
          <p:cNvSpPr>
            <a:spLocks noGrp="1"/>
          </p:cNvSpPr>
          <p:nvPr>
            <p:ph type="title"/>
          </p:nvPr>
        </p:nvSpPr>
        <p:spPr>
          <a:xfrm>
            <a:off x="468613" y="281609"/>
            <a:ext cx="8596668" cy="1320800"/>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So you want to make an accessible video – now what?</a:t>
            </a:r>
          </a:p>
        </p:txBody>
      </p:sp>
      <p:sp>
        <p:nvSpPr>
          <p:cNvPr id="3" name="Content Placeholder 2">
            <a:extLst>
              <a:ext uri="{FF2B5EF4-FFF2-40B4-BE49-F238E27FC236}">
                <a16:creationId xmlns:a16="http://schemas.microsoft.com/office/drawing/2014/main" id="{9DD8D846-8268-4791-A4C6-200B80AB7423}"/>
              </a:ext>
            </a:extLst>
          </p:cNvPr>
          <p:cNvSpPr>
            <a:spLocks noGrp="1"/>
          </p:cNvSpPr>
          <p:nvPr>
            <p:ph idx="1"/>
          </p:nvPr>
        </p:nvSpPr>
        <p:spPr>
          <a:xfrm>
            <a:off x="568003" y="1872354"/>
            <a:ext cx="8864231" cy="3880773"/>
          </a:xfrm>
        </p:spPr>
        <p:txBody>
          <a:bodyPr>
            <a:normAutofit/>
          </a:bodyPr>
          <a:lstStyle/>
          <a:p>
            <a:r>
              <a:rPr lang="en-US" sz="3200" dirty="0">
                <a:latin typeface="Times New Roman" panose="02020603050405020304" pitchFamily="18" charset="0"/>
                <a:cs typeface="Times New Roman" panose="02020603050405020304" pitchFamily="18" charset="0"/>
              </a:rPr>
              <a:t>Ask, “What is the purpose of making this video?” </a:t>
            </a:r>
          </a:p>
          <a:p>
            <a:r>
              <a:rPr lang="en-US" sz="3200" dirty="0">
                <a:latin typeface="Times New Roman" panose="02020603050405020304" pitchFamily="18" charset="0"/>
                <a:cs typeface="Times New Roman" panose="02020603050405020304" pitchFamily="18" charset="0"/>
              </a:rPr>
              <a:t>Check the accessible videos library to see if a similar video exists</a:t>
            </a:r>
          </a:p>
          <a:p>
            <a:r>
              <a:rPr lang="en-US" sz="3200" dirty="0">
                <a:latin typeface="Times New Roman" panose="02020603050405020304" pitchFamily="18" charset="0"/>
                <a:cs typeface="Times New Roman" panose="02020603050405020304" pitchFamily="18" charset="0"/>
              </a:rPr>
              <a:t>Work with the HQ Communication Access Specialists to help determine if this video is needed</a:t>
            </a:r>
          </a:p>
        </p:txBody>
      </p:sp>
      <p:pic>
        <p:nvPicPr>
          <p:cNvPr id="7" name="Picture 6" descr="FEMA logo">
            <a:extLst>
              <a:ext uri="{FF2B5EF4-FFF2-40B4-BE49-F238E27FC236}">
                <a16:creationId xmlns:a16="http://schemas.microsoft.com/office/drawing/2014/main" id="{EA320686-BB8D-4EE7-A3FB-CD39A41AEA5C}"/>
              </a:ext>
            </a:extLst>
          </p:cNvPr>
          <p:cNvPicPr>
            <a:picLocks noChangeAspect="1"/>
          </p:cNvPicPr>
          <p:nvPr/>
        </p:nvPicPr>
        <p:blipFill>
          <a:blip r:embed="rId2"/>
          <a:stretch>
            <a:fillRect/>
          </a:stretch>
        </p:blipFill>
        <p:spPr>
          <a:xfrm>
            <a:off x="798853" y="5867400"/>
            <a:ext cx="2115312" cy="1018032"/>
          </a:xfrm>
          <a:prstGeom prst="rect">
            <a:avLst/>
          </a:prstGeom>
        </p:spPr>
      </p:pic>
    </p:spTree>
    <p:extLst>
      <p:ext uri="{BB962C8B-B14F-4D97-AF65-F5344CB8AC3E}">
        <p14:creationId xmlns:p14="http://schemas.microsoft.com/office/powerpoint/2010/main" val="1390005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0B712-6538-4F47-91EC-DD1B425476DE}"/>
              </a:ext>
            </a:extLst>
          </p:cNvPr>
          <p:cNvSpPr>
            <a:spLocks noGrp="1"/>
          </p:cNvSpPr>
          <p:nvPr>
            <p:ph type="title"/>
          </p:nvPr>
        </p:nvSpPr>
        <p:spPr>
          <a:xfrm>
            <a:off x="379160" y="330200"/>
            <a:ext cx="8596668" cy="1320800"/>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How to make an accessible video</a:t>
            </a:r>
          </a:p>
        </p:txBody>
      </p:sp>
      <p:sp>
        <p:nvSpPr>
          <p:cNvPr id="3" name="Content Placeholder 2">
            <a:extLst>
              <a:ext uri="{FF2B5EF4-FFF2-40B4-BE49-F238E27FC236}">
                <a16:creationId xmlns:a16="http://schemas.microsoft.com/office/drawing/2014/main" id="{4FD782F6-47BE-4285-B714-49C459CD417A}"/>
              </a:ext>
            </a:extLst>
          </p:cNvPr>
          <p:cNvSpPr>
            <a:spLocks noGrp="1"/>
          </p:cNvSpPr>
          <p:nvPr>
            <p:ph idx="1"/>
          </p:nvPr>
        </p:nvSpPr>
        <p:spPr>
          <a:xfrm>
            <a:off x="606287" y="1301634"/>
            <a:ext cx="9124122" cy="4538334"/>
          </a:xfrm>
        </p:spPr>
        <p:txBody>
          <a:bodyPr>
            <a:noAutofit/>
          </a:bodyPr>
          <a:lstStyle/>
          <a:p>
            <a:pPr marL="0" indent="0">
              <a:buNone/>
            </a:pPr>
            <a:r>
              <a:rPr lang="en-US" sz="2600" dirty="0">
                <a:latin typeface="Times New Roman" panose="02020603050405020304" pitchFamily="18" charset="0"/>
                <a:cs typeface="Times New Roman" panose="02020603050405020304" pitchFamily="18" charset="0"/>
              </a:rPr>
              <a:t>Key components to making an accessible video:</a:t>
            </a:r>
          </a:p>
          <a:p>
            <a:pPr lvl="1"/>
            <a:r>
              <a:rPr lang="en-US" sz="2600" dirty="0">
                <a:latin typeface="Times New Roman" panose="02020603050405020304" pitchFamily="18" charset="0"/>
                <a:cs typeface="Times New Roman" panose="02020603050405020304" pitchFamily="18" charset="0"/>
              </a:rPr>
              <a:t>Work with the program requesting the accessible video on accurate content</a:t>
            </a:r>
          </a:p>
          <a:p>
            <a:pPr lvl="1"/>
            <a:r>
              <a:rPr lang="en-US" sz="2600" dirty="0">
                <a:latin typeface="Times New Roman" panose="02020603050405020304" pitchFamily="18" charset="0"/>
                <a:cs typeface="Times New Roman" panose="02020603050405020304" pitchFamily="18" charset="0"/>
              </a:rPr>
              <a:t>Incorporate plain conceptual language when developing the script</a:t>
            </a:r>
          </a:p>
          <a:p>
            <a:pPr lvl="1"/>
            <a:r>
              <a:rPr lang="en-US" sz="2600" dirty="0">
                <a:latin typeface="Times New Roman" panose="02020603050405020304" pitchFamily="18" charset="0"/>
                <a:cs typeface="Times New Roman" panose="02020603050405020304" pitchFamily="18" charset="0"/>
              </a:rPr>
              <a:t>Include a Certified Deaf Interpreter/American Sign Language Interpreter</a:t>
            </a:r>
          </a:p>
          <a:p>
            <a:pPr lvl="1"/>
            <a:r>
              <a:rPr lang="en-US" sz="2600" dirty="0">
                <a:latin typeface="Times New Roman" panose="02020603050405020304" pitchFamily="18" charset="0"/>
                <a:cs typeface="Times New Roman" panose="02020603050405020304" pitchFamily="18" charset="0"/>
              </a:rPr>
              <a:t>Include captioning</a:t>
            </a:r>
          </a:p>
          <a:p>
            <a:pPr lvl="1"/>
            <a:r>
              <a:rPr lang="en-US" sz="2600" dirty="0">
                <a:latin typeface="Times New Roman" panose="02020603050405020304" pitchFamily="18" charset="0"/>
                <a:cs typeface="Times New Roman" panose="02020603050405020304" pitchFamily="18" charset="0"/>
              </a:rPr>
              <a:t>Include a spokesperson from the program to narrate the video </a:t>
            </a:r>
          </a:p>
        </p:txBody>
      </p:sp>
      <p:pic>
        <p:nvPicPr>
          <p:cNvPr id="5" name="Picture 4" descr="FEMA logo">
            <a:extLst>
              <a:ext uri="{FF2B5EF4-FFF2-40B4-BE49-F238E27FC236}">
                <a16:creationId xmlns:a16="http://schemas.microsoft.com/office/drawing/2014/main" id="{D51B9FC7-5936-4C87-83E0-121FE2943928}"/>
              </a:ext>
            </a:extLst>
          </p:cNvPr>
          <p:cNvPicPr>
            <a:picLocks noChangeAspect="1"/>
          </p:cNvPicPr>
          <p:nvPr/>
        </p:nvPicPr>
        <p:blipFill>
          <a:blip r:embed="rId2"/>
          <a:stretch>
            <a:fillRect/>
          </a:stretch>
        </p:blipFill>
        <p:spPr>
          <a:xfrm>
            <a:off x="1016912" y="5793370"/>
            <a:ext cx="2115312" cy="1018032"/>
          </a:xfrm>
          <a:prstGeom prst="rect">
            <a:avLst/>
          </a:prstGeom>
        </p:spPr>
      </p:pic>
    </p:spTree>
    <p:extLst>
      <p:ext uri="{BB962C8B-B14F-4D97-AF65-F5344CB8AC3E}">
        <p14:creationId xmlns:p14="http://schemas.microsoft.com/office/powerpoint/2010/main" val="1880572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317D8-E28D-4533-BD11-D53907CF374D}"/>
              </a:ext>
            </a:extLst>
          </p:cNvPr>
          <p:cNvSpPr>
            <a:spLocks noGrp="1"/>
          </p:cNvSpPr>
          <p:nvPr>
            <p:ph type="title"/>
          </p:nvPr>
        </p:nvSpPr>
        <p:spPr>
          <a:xfrm>
            <a:off x="438794" y="301487"/>
            <a:ext cx="9003379" cy="1054933"/>
          </a:xfrm>
        </p:spPr>
        <p:txBody>
          <a:bodyPr>
            <a:noAutofit/>
          </a:bodyPr>
          <a:lstStyle/>
          <a:p>
            <a:r>
              <a:rPr lang="en-US" sz="4000" b="1" dirty="0">
                <a:solidFill>
                  <a:schemeClr val="tx1"/>
                </a:solidFill>
                <a:latin typeface="Times New Roman" panose="02020603050405020304" pitchFamily="18" charset="0"/>
                <a:cs typeface="Times New Roman" panose="02020603050405020304" pitchFamily="18" charset="0"/>
              </a:rPr>
              <a:t>Developing the accessible video script</a:t>
            </a:r>
          </a:p>
        </p:txBody>
      </p:sp>
      <p:sp>
        <p:nvSpPr>
          <p:cNvPr id="3" name="Content Placeholder 2">
            <a:extLst>
              <a:ext uri="{FF2B5EF4-FFF2-40B4-BE49-F238E27FC236}">
                <a16:creationId xmlns:a16="http://schemas.microsoft.com/office/drawing/2014/main" id="{9D25F61E-078E-4D6A-BC4A-76E892D44083}"/>
              </a:ext>
            </a:extLst>
          </p:cNvPr>
          <p:cNvSpPr>
            <a:spLocks noGrp="1"/>
          </p:cNvSpPr>
          <p:nvPr>
            <p:ph idx="1"/>
          </p:nvPr>
        </p:nvSpPr>
        <p:spPr>
          <a:xfrm>
            <a:off x="642149" y="1312876"/>
            <a:ext cx="9003378" cy="4650601"/>
          </a:xfrm>
        </p:spPr>
        <p:txBody>
          <a:bodyPr>
            <a:normAutofit fontScale="85000" lnSpcReduction="20000"/>
          </a:bodyPr>
          <a:lstStyle/>
          <a:p>
            <a:r>
              <a:rPr lang="en-US" sz="3000" dirty="0">
                <a:latin typeface="Times New Roman" panose="02020603050405020304" pitchFamily="18" charset="0"/>
                <a:cs typeface="Times New Roman" panose="02020603050405020304" pitchFamily="18" charset="0"/>
              </a:rPr>
              <a:t>When developing the accessible video transcript, make sure you are writing in a conversational tone (think of this as if you were trying to explain the topic to your neighbor) and use plain language. </a:t>
            </a:r>
          </a:p>
          <a:p>
            <a:r>
              <a:rPr lang="en-US" sz="3000" dirty="0">
                <a:latin typeface="Times New Roman" panose="02020603050405020304" pitchFamily="18" charset="0"/>
                <a:cs typeface="Times New Roman" panose="02020603050405020304" pitchFamily="18" charset="0"/>
              </a:rPr>
              <a:t>Review the materials provided by the Program and look for key information that your target audience needs to know. Summarize the information in a clear, concise set of sentences or short paragraphs. Keep the content brief, simple, and informative. </a:t>
            </a:r>
          </a:p>
          <a:p>
            <a:r>
              <a:rPr lang="en-US" sz="3000" dirty="0">
                <a:latin typeface="Times New Roman" panose="02020603050405020304" pitchFamily="18" charset="0"/>
                <a:cs typeface="Times New Roman" panose="02020603050405020304" pitchFamily="18" charset="0"/>
              </a:rPr>
              <a:t>Ideally, the transcript length should be about a half page of typed content, which results in less than 2 minutes of film time. Keep the transcript length to less than a full page at any time; this promotes greater attention from the audience.</a:t>
            </a:r>
          </a:p>
          <a:p>
            <a:endParaRPr lang="en-US" dirty="0">
              <a:latin typeface="Times New Roman" panose="02020603050405020304" pitchFamily="18" charset="0"/>
              <a:cs typeface="Times New Roman" panose="02020603050405020304" pitchFamily="18" charset="0"/>
            </a:endParaRPr>
          </a:p>
        </p:txBody>
      </p:sp>
      <p:pic>
        <p:nvPicPr>
          <p:cNvPr id="5" name="Picture 4" descr="FEMA logo">
            <a:extLst>
              <a:ext uri="{FF2B5EF4-FFF2-40B4-BE49-F238E27FC236}">
                <a16:creationId xmlns:a16="http://schemas.microsoft.com/office/drawing/2014/main" id="{3FEDF220-6EDB-4909-AFAD-22A8EF885507}"/>
              </a:ext>
            </a:extLst>
          </p:cNvPr>
          <p:cNvPicPr>
            <a:picLocks noChangeAspect="1"/>
          </p:cNvPicPr>
          <p:nvPr/>
        </p:nvPicPr>
        <p:blipFill>
          <a:blip r:embed="rId2"/>
          <a:stretch>
            <a:fillRect/>
          </a:stretch>
        </p:blipFill>
        <p:spPr>
          <a:xfrm>
            <a:off x="765602" y="5827499"/>
            <a:ext cx="2115312" cy="1018032"/>
          </a:xfrm>
          <a:prstGeom prst="rect">
            <a:avLst/>
          </a:prstGeom>
        </p:spPr>
      </p:pic>
    </p:spTree>
    <p:extLst>
      <p:ext uri="{BB962C8B-B14F-4D97-AF65-F5344CB8AC3E}">
        <p14:creationId xmlns:p14="http://schemas.microsoft.com/office/powerpoint/2010/main" val="3202257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93439-0FFB-4511-B79C-CE819C116F68}"/>
              </a:ext>
            </a:extLst>
          </p:cNvPr>
          <p:cNvSpPr>
            <a:spLocks noGrp="1"/>
          </p:cNvSpPr>
          <p:nvPr>
            <p:ph type="title"/>
          </p:nvPr>
        </p:nvSpPr>
        <p:spPr>
          <a:xfrm>
            <a:off x="399038" y="202095"/>
            <a:ext cx="8596668" cy="1018032"/>
          </a:xfrm>
        </p:spPr>
        <p:txBody>
          <a:bodyPr>
            <a:noAutofit/>
          </a:bodyPr>
          <a:lstStyle/>
          <a:p>
            <a:r>
              <a:rPr lang="en-US" sz="4000" b="1" dirty="0">
                <a:solidFill>
                  <a:schemeClr val="tx1"/>
                </a:solidFill>
                <a:latin typeface="Times New Roman" panose="02020603050405020304" pitchFamily="18" charset="0"/>
                <a:cs typeface="Times New Roman" panose="02020603050405020304" pitchFamily="18" charset="0"/>
              </a:rPr>
              <a:t>Distributing the accessible video</a:t>
            </a:r>
          </a:p>
        </p:txBody>
      </p:sp>
      <p:sp>
        <p:nvSpPr>
          <p:cNvPr id="3" name="Content Placeholder 2">
            <a:extLst>
              <a:ext uri="{FF2B5EF4-FFF2-40B4-BE49-F238E27FC236}">
                <a16:creationId xmlns:a16="http://schemas.microsoft.com/office/drawing/2014/main" id="{F69EEBFA-DB4B-4A97-B21A-7A38E8199EFF}"/>
              </a:ext>
            </a:extLst>
          </p:cNvPr>
          <p:cNvSpPr>
            <a:spLocks noGrp="1"/>
          </p:cNvSpPr>
          <p:nvPr>
            <p:ph idx="1"/>
          </p:nvPr>
        </p:nvSpPr>
        <p:spPr>
          <a:xfrm>
            <a:off x="606287" y="1220126"/>
            <a:ext cx="9601200" cy="4723473"/>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Now the accessible video has been filmed and edited – how do you plan to distribute it? </a:t>
            </a:r>
          </a:p>
          <a:p>
            <a:pPr lvl="1"/>
            <a:r>
              <a:rPr lang="en-US" sz="2800" dirty="0">
                <a:latin typeface="Times New Roman" panose="02020603050405020304" pitchFamily="18" charset="0"/>
                <a:cs typeface="Times New Roman" panose="02020603050405020304" pitchFamily="18" charset="0"/>
              </a:rPr>
              <a:t>Work with your social media team to push the video on the FEMA Facebook page and Instagram account</a:t>
            </a:r>
          </a:p>
          <a:p>
            <a:pPr lvl="1"/>
            <a:r>
              <a:rPr lang="en-US" sz="2800" dirty="0">
                <a:latin typeface="Times New Roman" panose="02020603050405020304" pitchFamily="18" charset="0"/>
                <a:cs typeface="Times New Roman" panose="02020603050405020304" pitchFamily="18" charset="0"/>
              </a:rPr>
              <a:t>Share the accessible video with stakeholders in the region that would benefit from this video and ask them to share with their stakeholders</a:t>
            </a:r>
          </a:p>
          <a:p>
            <a:pPr lvl="1"/>
            <a:r>
              <a:rPr lang="en-US" sz="2800" dirty="0">
                <a:latin typeface="Times New Roman" panose="02020603050405020304" pitchFamily="18" charset="0"/>
                <a:cs typeface="Times New Roman" panose="02020603050405020304" pitchFamily="18" charset="0"/>
              </a:rPr>
              <a:t>Make sure this is added to the accessible videos library maintained at HQ by the Communication Access Specialist</a:t>
            </a:r>
          </a:p>
        </p:txBody>
      </p:sp>
      <p:pic>
        <p:nvPicPr>
          <p:cNvPr id="5" name="Picture 4" descr="FEMA logo">
            <a:extLst>
              <a:ext uri="{FF2B5EF4-FFF2-40B4-BE49-F238E27FC236}">
                <a16:creationId xmlns:a16="http://schemas.microsoft.com/office/drawing/2014/main" id="{A29805A0-7A96-4F91-8450-4F6AADF831AD}"/>
              </a:ext>
            </a:extLst>
          </p:cNvPr>
          <p:cNvPicPr>
            <a:picLocks noChangeAspect="1"/>
          </p:cNvPicPr>
          <p:nvPr/>
        </p:nvPicPr>
        <p:blipFill>
          <a:blip r:embed="rId2"/>
          <a:stretch>
            <a:fillRect/>
          </a:stretch>
        </p:blipFill>
        <p:spPr>
          <a:xfrm>
            <a:off x="740664" y="5839968"/>
            <a:ext cx="2115312" cy="1018032"/>
          </a:xfrm>
          <a:prstGeom prst="rect">
            <a:avLst/>
          </a:prstGeom>
        </p:spPr>
      </p:pic>
    </p:spTree>
    <p:extLst>
      <p:ext uri="{BB962C8B-B14F-4D97-AF65-F5344CB8AC3E}">
        <p14:creationId xmlns:p14="http://schemas.microsoft.com/office/powerpoint/2010/main" val="3412939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89362-B38F-4558-ADB9-54FD6E4692C9}"/>
              </a:ext>
            </a:extLst>
          </p:cNvPr>
          <p:cNvSpPr>
            <a:spLocks noGrp="1"/>
          </p:cNvSpPr>
          <p:nvPr>
            <p:ph type="title"/>
          </p:nvPr>
        </p:nvSpPr>
        <p:spPr>
          <a:xfrm>
            <a:off x="627638" y="331304"/>
            <a:ext cx="8596668" cy="901148"/>
          </a:xfrm>
        </p:spPr>
        <p:txBody>
          <a:bodyPr>
            <a:norm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Question time!</a:t>
            </a:r>
          </a:p>
        </p:txBody>
      </p:sp>
      <p:sp>
        <p:nvSpPr>
          <p:cNvPr id="3" name="Content Placeholder 2">
            <a:extLst>
              <a:ext uri="{FF2B5EF4-FFF2-40B4-BE49-F238E27FC236}">
                <a16:creationId xmlns:a16="http://schemas.microsoft.com/office/drawing/2014/main" id="{7DE718F1-00A1-41CD-A651-4FFF18C03443}"/>
              </a:ext>
            </a:extLst>
          </p:cNvPr>
          <p:cNvSpPr>
            <a:spLocks noGrp="1"/>
          </p:cNvSpPr>
          <p:nvPr>
            <p:ph idx="1"/>
          </p:nvPr>
        </p:nvSpPr>
        <p:spPr>
          <a:xfrm>
            <a:off x="477078" y="1302027"/>
            <a:ext cx="9601200" cy="4565374"/>
          </a:xfrm>
        </p:spPr>
        <p:txBody>
          <a:bodyPr>
            <a:normAutofit/>
          </a:bodyPr>
          <a:lstStyle/>
          <a:p>
            <a:pPr marL="457200" lvl="1" indent="0">
              <a:buNone/>
            </a:pPr>
            <a:r>
              <a:rPr lang="en-US" sz="3200" dirty="0">
                <a:latin typeface="Times New Roman" panose="02020603050405020304" pitchFamily="18" charset="0"/>
                <a:cs typeface="Times New Roman" panose="02020603050405020304" pitchFamily="18" charset="0"/>
              </a:rPr>
              <a:t>Questions now? Ask away!</a:t>
            </a:r>
          </a:p>
          <a:p>
            <a:pPr marL="457200" lvl="1" indent="0">
              <a:buNone/>
            </a:pPr>
            <a:endParaRPr lang="en-US" sz="3200" dirty="0">
              <a:latin typeface="Times New Roman" panose="02020603050405020304" pitchFamily="18" charset="0"/>
              <a:cs typeface="Times New Roman" panose="02020603050405020304" pitchFamily="18" charset="0"/>
            </a:endParaRPr>
          </a:p>
          <a:p>
            <a:pPr marL="457200" lvl="1" indent="0">
              <a:buNone/>
            </a:pPr>
            <a:r>
              <a:rPr lang="en-US" sz="3200" dirty="0">
                <a:latin typeface="Times New Roman" panose="02020603050405020304" pitchFamily="18" charset="0"/>
                <a:cs typeface="Times New Roman" panose="02020603050405020304" pitchFamily="18" charset="0"/>
              </a:rPr>
              <a:t>Questions after the presentation? </a:t>
            </a:r>
          </a:p>
          <a:p>
            <a:pPr marL="457200" lvl="1" indent="0">
              <a:buNone/>
            </a:pPr>
            <a:r>
              <a:rPr lang="en-US" sz="3200" dirty="0">
                <a:latin typeface="Times New Roman" panose="02020603050405020304" pitchFamily="18" charset="0"/>
                <a:cs typeface="Times New Roman" panose="02020603050405020304" pitchFamily="18" charset="0"/>
              </a:rPr>
              <a:t>Contact us at:</a:t>
            </a:r>
          </a:p>
          <a:p>
            <a:pPr lvl="2"/>
            <a:r>
              <a:rPr lang="en-US" sz="3200" dirty="0">
                <a:latin typeface="Times New Roman" panose="02020603050405020304" pitchFamily="18" charset="0"/>
                <a:cs typeface="Times New Roman" panose="02020603050405020304" pitchFamily="18" charset="0"/>
              </a:rPr>
              <a:t>Gay Jones </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gay.jones@fema.dhs.gov</a:t>
            </a:r>
            <a:endParaRPr lang="en-US" sz="3200" dirty="0">
              <a:solidFill>
                <a:schemeClr val="tx1"/>
              </a:solidFill>
              <a:latin typeface="Times New Roman" panose="02020603050405020304" pitchFamily="18" charset="0"/>
              <a:cs typeface="Times New Roman" panose="02020603050405020304" pitchFamily="18" charset="0"/>
            </a:endParaRPr>
          </a:p>
          <a:p>
            <a:pPr lvl="2"/>
            <a:r>
              <a:rPr lang="en-US" sz="3200" dirty="0">
                <a:solidFill>
                  <a:schemeClr val="tx1"/>
                </a:solidFill>
                <a:latin typeface="Times New Roman" panose="02020603050405020304" pitchFamily="18" charset="0"/>
                <a:cs typeface="Times New Roman" panose="02020603050405020304" pitchFamily="18" charset="0"/>
              </a:rPr>
              <a:t>Aaron Kubey – </a:t>
            </a:r>
            <a:r>
              <a:rPr lang="en-US" sz="3200"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aaron.kubey@fema.dhs.gov</a:t>
            </a:r>
            <a:endParaRPr lang="en-US" sz="3200" dirty="0">
              <a:solidFill>
                <a:schemeClr val="tx1"/>
              </a:solidFill>
              <a:latin typeface="Times New Roman" panose="02020603050405020304" pitchFamily="18" charset="0"/>
              <a:cs typeface="Times New Roman" panose="02020603050405020304" pitchFamily="18" charset="0"/>
            </a:endParaRPr>
          </a:p>
        </p:txBody>
      </p:sp>
      <p:pic>
        <p:nvPicPr>
          <p:cNvPr id="5" name="Picture 4" descr="FEMA logo">
            <a:extLst>
              <a:ext uri="{FF2B5EF4-FFF2-40B4-BE49-F238E27FC236}">
                <a16:creationId xmlns:a16="http://schemas.microsoft.com/office/drawing/2014/main" id="{1FB6C0E2-4B9E-4C07-8075-C67CD446DEA1}"/>
              </a:ext>
            </a:extLst>
          </p:cNvPr>
          <p:cNvPicPr>
            <a:picLocks noChangeAspect="1"/>
          </p:cNvPicPr>
          <p:nvPr/>
        </p:nvPicPr>
        <p:blipFill>
          <a:blip r:embed="rId4"/>
          <a:stretch>
            <a:fillRect/>
          </a:stretch>
        </p:blipFill>
        <p:spPr>
          <a:xfrm>
            <a:off x="786384" y="5867400"/>
            <a:ext cx="2115312" cy="1018032"/>
          </a:xfrm>
          <a:prstGeom prst="rect">
            <a:avLst/>
          </a:prstGeom>
        </p:spPr>
      </p:pic>
    </p:spTree>
    <p:extLst>
      <p:ext uri="{BB962C8B-B14F-4D97-AF65-F5344CB8AC3E}">
        <p14:creationId xmlns:p14="http://schemas.microsoft.com/office/powerpoint/2010/main" val="3011553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D25D5-A4E5-4F5D-8A52-E5E9694580DE}"/>
              </a:ext>
            </a:extLst>
          </p:cNvPr>
          <p:cNvSpPr>
            <a:spLocks noGrp="1"/>
          </p:cNvSpPr>
          <p:nvPr>
            <p:ph type="title"/>
          </p:nvPr>
        </p:nvSpPr>
        <p:spPr>
          <a:xfrm>
            <a:off x="342899" y="352425"/>
            <a:ext cx="8931104" cy="1320800"/>
          </a:xfrm>
        </p:spPr>
        <p:txBody>
          <a:bodyPr>
            <a:noAutofit/>
          </a:bodyPr>
          <a:lstStyle/>
          <a:p>
            <a:r>
              <a:rPr lang="en-US" sz="4000" b="1" dirty="0">
                <a:solidFill>
                  <a:schemeClr val="tx1"/>
                </a:solidFill>
                <a:latin typeface="Times New Roman" panose="02020603050405020304" pitchFamily="18" charset="0"/>
                <a:cs typeface="Times New Roman" panose="02020603050405020304" pitchFamily="18" charset="0"/>
              </a:rPr>
              <a:t>Who Needs Effective Communication Access?</a:t>
            </a:r>
          </a:p>
        </p:txBody>
      </p:sp>
      <p:sp>
        <p:nvSpPr>
          <p:cNvPr id="3" name="Content Placeholder 2">
            <a:extLst>
              <a:ext uri="{FF2B5EF4-FFF2-40B4-BE49-F238E27FC236}">
                <a16:creationId xmlns:a16="http://schemas.microsoft.com/office/drawing/2014/main" id="{0245939A-2016-4E6F-ABD6-1D6DF3E82ADE}"/>
              </a:ext>
            </a:extLst>
          </p:cNvPr>
          <p:cNvSpPr>
            <a:spLocks noGrp="1"/>
          </p:cNvSpPr>
          <p:nvPr>
            <p:ph idx="1"/>
          </p:nvPr>
        </p:nvSpPr>
        <p:spPr>
          <a:xfrm>
            <a:off x="677335" y="1802780"/>
            <a:ext cx="8596668" cy="3502595"/>
          </a:xfrm>
        </p:spPr>
        <p:txBody>
          <a:bodyPr/>
          <a:lstStyle/>
          <a:p>
            <a:pPr>
              <a:defRPr/>
            </a:pPr>
            <a:r>
              <a:rPr lang="en-US" sz="3200" dirty="0">
                <a:solidFill>
                  <a:schemeClr val="accent4">
                    <a:lumMod val="25000"/>
                  </a:schemeClr>
                </a:solidFill>
                <a:latin typeface="Times New Roman" panose="02020603050405020304" pitchFamily="18" charset="0"/>
                <a:cs typeface="Times New Roman" panose="02020603050405020304" pitchFamily="18" charset="0"/>
              </a:rPr>
              <a:t>Deaf or hard-of-hearing</a:t>
            </a:r>
          </a:p>
          <a:p>
            <a:pPr>
              <a:defRPr/>
            </a:pPr>
            <a:r>
              <a:rPr lang="en-US" sz="3200" dirty="0">
                <a:solidFill>
                  <a:schemeClr val="accent4">
                    <a:lumMod val="25000"/>
                  </a:schemeClr>
                </a:solidFill>
                <a:latin typeface="Times New Roman" panose="02020603050405020304" pitchFamily="18" charset="0"/>
                <a:cs typeface="Times New Roman" panose="02020603050405020304" pitchFamily="18" charset="0"/>
              </a:rPr>
              <a:t>Blind or those with low-vision</a:t>
            </a:r>
          </a:p>
          <a:p>
            <a:pPr>
              <a:defRPr/>
            </a:pPr>
            <a:r>
              <a:rPr lang="en-US" sz="3200" dirty="0">
                <a:solidFill>
                  <a:schemeClr val="accent4">
                    <a:lumMod val="25000"/>
                  </a:schemeClr>
                </a:solidFill>
                <a:latin typeface="Times New Roman" panose="02020603050405020304" pitchFamily="18" charset="0"/>
                <a:cs typeface="Times New Roman" panose="02020603050405020304" pitchFamily="18" charset="0"/>
              </a:rPr>
              <a:t>Cognitive or intellectual disabilities</a:t>
            </a:r>
          </a:p>
          <a:p>
            <a:pPr>
              <a:defRPr/>
            </a:pPr>
            <a:r>
              <a:rPr lang="en-US" sz="3200" dirty="0">
                <a:solidFill>
                  <a:schemeClr val="accent4">
                    <a:lumMod val="25000"/>
                  </a:schemeClr>
                </a:solidFill>
                <a:latin typeface="Times New Roman" panose="02020603050405020304" pitchFamily="18" charset="0"/>
                <a:cs typeface="Times New Roman" panose="02020603050405020304" pitchFamily="18" charset="0"/>
              </a:rPr>
              <a:t>Limited literacy</a:t>
            </a:r>
          </a:p>
          <a:p>
            <a:pPr>
              <a:defRPr/>
            </a:pPr>
            <a:r>
              <a:rPr lang="en-US" sz="3200" dirty="0">
                <a:solidFill>
                  <a:schemeClr val="accent4">
                    <a:lumMod val="25000"/>
                  </a:schemeClr>
                </a:solidFill>
                <a:latin typeface="Times New Roman" panose="02020603050405020304" pitchFamily="18" charset="0"/>
                <a:cs typeface="Times New Roman" panose="02020603050405020304" pitchFamily="18" charset="0"/>
              </a:rPr>
              <a:t>Those with limited English proficiency (LEP)</a:t>
            </a:r>
          </a:p>
          <a:p>
            <a:endParaRPr lang="en-US" dirty="0"/>
          </a:p>
        </p:txBody>
      </p:sp>
      <p:pic>
        <p:nvPicPr>
          <p:cNvPr id="5" name="Picture 4" descr="FEMA logo&#10;">
            <a:extLst>
              <a:ext uri="{FF2B5EF4-FFF2-40B4-BE49-F238E27FC236}">
                <a16:creationId xmlns:a16="http://schemas.microsoft.com/office/drawing/2014/main" id="{86043F64-6F82-415B-BB2C-6CF80B2424A7}"/>
              </a:ext>
            </a:extLst>
          </p:cNvPr>
          <p:cNvPicPr>
            <a:picLocks noChangeAspect="1"/>
          </p:cNvPicPr>
          <p:nvPr/>
        </p:nvPicPr>
        <p:blipFill>
          <a:blip r:embed="rId2"/>
          <a:stretch>
            <a:fillRect/>
          </a:stretch>
        </p:blipFill>
        <p:spPr>
          <a:xfrm>
            <a:off x="832104" y="5663184"/>
            <a:ext cx="2115312" cy="1018032"/>
          </a:xfrm>
          <a:prstGeom prst="rect">
            <a:avLst/>
          </a:prstGeom>
        </p:spPr>
      </p:pic>
    </p:spTree>
    <p:extLst>
      <p:ext uri="{BB962C8B-B14F-4D97-AF65-F5344CB8AC3E}">
        <p14:creationId xmlns:p14="http://schemas.microsoft.com/office/powerpoint/2010/main" val="273465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B2378-B22C-4710-8F59-7C8CE741169E}"/>
              </a:ext>
            </a:extLst>
          </p:cNvPr>
          <p:cNvSpPr>
            <a:spLocks noGrp="1"/>
          </p:cNvSpPr>
          <p:nvPr>
            <p:ph type="title"/>
          </p:nvPr>
        </p:nvSpPr>
        <p:spPr>
          <a:xfrm>
            <a:off x="175068" y="327951"/>
            <a:ext cx="9601200" cy="1231900"/>
          </a:xfrm>
        </p:spPr>
        <p:txBody>
          <a:bodyPr>
            <a:noAutofit/>
          </a:bodyPr>
          <a:lstStyle/>
          <a:p>
            <a:r>
              <a:rPr lang="en-US" sz="4000" b="1" dirty="0">
                <a:solidFill>
                  <a:schemeClr val="tx1"/>
                </a:solidFill>
                <a:latin typeface="Times New Roman" panose="02020603050405020304" pitchFamily="18" charset="0"/>
                <a:cs typeface="Times New Roman" panose="02020603050405020304" pitchFamily="18" charset="0"/>
              </a:rPr>
              <a:t>Types of Effective Communication Access</a:t>
            </a:r>
          </a:p>
        </p:txBody>
      </p:sp>
      <p:sp>
        <p:nvSpPr>
          <p:cNvPr id="3" name="Content Placeholder 2">
            <a:extLst>
              <a:ext uri="{FF2B5EF4-FFF2-40B4-BE49-F238E27FC236}">
                <a16:creationId xmlns:a16="http://schemas.microsoft.com/office/drawing/2014/main" id="{AA41DB54-0731-4782-901A-4EA9175185DE}"/>
              </a:ext>
            </a:extLst>
          </p:cNvPr>
          <p:cNvSpPr>
            <a:spLocks noGrp="1"/>
          </p:cNvSpPr>
          <p:nvPr>
            <p:ph idx="1"/>
          </p:nvPr>
        </p:nvSpPr>
        <p:spPr>
          <a:xfrm>
            <a:off x="607760" y="1488613"/>
            <a:ext cx="8596668" cy="3880773"/>
          </a:xfrm>
        </p:spPr>
        <p:txBody>
          <a:bodyPr/>
          <a:lstStyle/>
          <a:p>
            <a:r>
              <a:rPr lang="en-US" altLang="en-US" sz="3200" dirty="0">
                <a:solidFill>
                  <a:schemeClr val="accent4">
                    <a:lumMod val="25000"/>
                  </a:schemeClr>
                </a:solidFill>
                <a:latin typeface="Times New Roman" panose="02020603050405020304" pitchFamily="18" charset="0"/>
                <a:cs typeface="Times New Roman" panose="02020603050405020304" pitchFamily="18" charset="0"/>
              </a:rPr>
              <a:t>Access/Accommodations</a:t>
            </a:r>
          </a:p>
          <a:p>
            <a:r>
              <a:rPr lang="en-US" altLang="en-US" sz="3200" dirty="0">
                <a:solidFill>
                  <a:schemeClr val="accent4">
                    <a:lumMod val="25000"/>
                  </a:schemeClr>
                </a:solidFill>
                <a:latin typeface="Times New Roman" panose="02020603050405020304" pitchFamily="18" charset="0"/>
                <a:cs typeface="Times New Roman" panose="02020603050405020304" pitchFamily="18" charset="0"/>
              </a:rPr>
              <a:t>Alternative Formats</a:t>
            </a:r>
          </a:p>
          <a:p>
            <a:r>
              <a:rPr lang="en-US" altLang="en-US" sz="3200" dirty="0">
                <a:solidFill>
                  <a:schemeClr val="accent4">
                    <a:lumMod val="25000"/>
                  </a:schemeClr>
                </a:solidFill>
                <a:latin typeface="Times New Roman" panose="02020603050405020304" pitchFamily="18" charset="0"/>
                <a:cs typeface="Times New Roman" panose="02020603050405020304" pitchFamily="18" charset="0"/>
              </a:rPr>
              <a:t>Conceptual plain language</a:t>
            </a:r>
          </a:p>
          <a:p>
            <a:r>
              <a:rPr lang="en-US" altLang="en-US" sz="3200" dirty="0">
                <a:solidFill>
                  <a:schemeClr val="accent4">
                    <a:lumMod val="25000"/>
                  </a:schemeClr>
                </a:solidFill>
                <a:latin typeface="Times New Roman" panose="02020603050405020304" pitchFamily="18" charset="0"/>
                <a:cs typeface="Times New Roman" panose="02020603050405020304" pitchFamily="18" charset="0"/>
              </a:rPr>
              <a:t>Accessible messaging</a:t>
            </a:r>
          </a:p>
          <a:p>
            <a:endParaRPr lang="en-US" dirty="0"/>
          </a:p>
        </p:txBody>
      </p:sp>
      <p:pic>
        <p:nvPicPr>
          <p:cNvPr id="5" name="Picture 4" descr="FEMA logo&#10;&#10;">
            <a:extLst>
              <a:ext uri="{FF2B5EF4-FFF2-40B4-BE49-F238E27FC236}">
                <a16:creationId xmlns:a16="http://schemas.microsoft.com/office/drawing/2014/main" id="{08C448FF-A9D4-4A0D-8C33-D4419C4B92E0}"/>
              </a:ext>
            </a:extLst>
          </p:cNvPr>
          <p:cNvPicPr>
            <a:picLocks noChangeAspect="1"/>
          </p:cNvPicPr>
          <p:nvPr/>
        </p:nvPicPr>
        <p:blipFill>
          <a:blip r:embed="rId2"/>
          <a:stretch>
            <a:fillRect/>
          </a:stretch>
        </p:blipFill>
        <p:spPr>
          <a:xfrm>
            <a:off x="898144" y="5624068"/>
            <a:ext cx="2115312" cy="1018032"/>
          </a:xfrm>
          <a:prstGeom prst="rect">
            <a:avLst/>
          </a:prstGeom>
        </p:spPr>
      </p:pic>
    </p:spTree>
    <p:extLst>
      <p:ext uri="{BB962C8B-B14F-4D97-AF65-F5344CB8AC3E}">
        <p14:creationId xmlns:p14="http://schemas.microsoft.com/office/powerpoint/2010/main" val="3292517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F63B6-26C2-4B37-B798-5182229B9761}"/>
              </a:ext>
            </a:extLst>
          </p:cNvPr>
          <p:cNvSpPr>
            <a:spLocks noGrp="1"/>
          </p:cNvSpPr>
          <p:nvPr>
            <p:ph type="title"/>
          </p:nvPr>
        </p:nvSpPr>
        <p:spPr>
          <a:xfrm>
            <a:off x="240013" y="311426"/>
            <a:ext cx="9122648" cy="1320800"/>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Issues Related to Effective Communication Access</a:t>
            </a:r>
          </a:p>
        </p:txBody>
      </p:sp>
      <p:sp>
        <p:nvSpPr>
          <p:cNvPr id="3" name="Content Placeholder 2">
            <a:extLst>
              <a:ext uri="{FF2B5EF4-FFF2-40B4-BE49-F238E27FC236}">
                <a16:creationId xmlns:a16="http://schemas.microsoft.com/office/drawing/2014/main" id="{D5BAA32F-07EA-4D33-A5CD-A2811C63DAF6}"/>
              </a:ext>
            </a:extLst>
          </p:cNvPr>
          <p:cNvSpPr>
            <a:spLocks noGrp="1"/>
          </p:cNvSpPr>
          <p:nvPr>
            <p:ph idx="1"/>
          </p:nvPr>
        </p:nvSpPr>
        <p:spPr>
          <a:xfrm>
            <a:off x="617699" y="1771326"/>
            <a:ext cx="8596668" cy="4122578"/>
          </a:xfrm>
        </p:spPr>
        <p:txBody>
          <a:bodyPr>
            <a:normAutofit fontScale="92500" lnSpcReduction="10000"/>
          </a:bodyPr>
          <a:lstStyle/>
          <a:p>
            <a:pPr marL="0" indent="0">
              <a:buNone/>
            </a:pPr>
            <a:r>
              <a:rPr lang="en-US" sz="3500" dirty="0">
                <a:latin typeface="Times New Roman" panose="02020603050405020304" pitchFamily="18" charset="0"/>
                <a:cs typeface="Times New Roman" panose="02020603050405020304" pitchFamily="18" charset="0"/>
              </a:rPr>
              <a:t>FEMA must develop standards to ensure effective communication access across the Agency. </a:t>
            </a:r>
          </a:p>
          <a:p>
            <a:pPr marL="0" indent="0">
              <a:buNone/>
            </a:pPr>
            <a:r>
              <a:rPr lang="en-US" sz="3500" dirty="0">
                <a:latin typeface="Times New Roman" panose="02020603050405020304" pitchFamily="18" charset="0"/>
                <a:cs typeface="Times New Roman" panose="02020603050405020304" pitchFamily="18" charset="0"/>
              </a:rPr>
              <a:t>Aside from </a:t>
            </a:r>
            <a:r>
              <a:rPr lang="en-US" altLang="en-US" sz="3500" dirty="0">
                <a:solidFill>
                  <a:schemeClr val="accent4">
                    <a:lumMod val="25000"/>
                  </a:schemeClr>
                </a:solidFill>
                <a:latin typeface="Times New Roman" panose="02020603050405020304" pitchFamily="18" charset="0"/>
                <a:cs typeface="Times New Roman" panose="02020603050405020304" pitchFamily="18" charset="0"/>
              </a:rPr>
              <a:t>ASL interpretation, other compliance criteria must be considered:</a:t>
            </a:r>
          </a:p>
          <a:p>
            <a:r>
              <a:rPr lang="en-US" altLang="en-US" sz="3200" dirty="0">
                <a:solidFill>
                  <a:schemeClr val="accent4">
                    <a:lumMod val="25000"/>
                  </a:schemeClr>
                </a:solidFill>
                <a:latin typeface="Times New Roman" panose="02020603050405020304" pitchFamily="18" charset="0"/>
                <a:cs typeface="Times New Roman" panose="02020603050405020304" pitchFamily="18" charset="0"/>
              </a:rPr>
              <a:t>504 and 508 compliance</a:t>
            </a:r>
          </a:p>
          <a:p>
            <a:pPr lvl="1">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Video products, for example, should include captioning, voiceover, ASL interpreting, and if appropriate, foreign language and audio description. </a:t>
            </a:r>
          </a:p>
          <a:p>
            <a:pPr marL="0" indent="0">
              <a:buNone/>
            </a:pPr>
            <a:endParaRPr lang="en-US" dirty="0"/>
          </a:p>
        </p:txBody>
      </p:sp>
      <p:pic>
        <p:nvPicPr>
          <p:cNvPr id="5" name="Picture 4" descr="FEMA logo">
            <a:extLst>
              <a:ext uri="{FF2B5EF4-FFF2-40B4-BE49-F238E27FC236}">
                <a16:creationId xmlns:a16="http://schemas.microsoft.com/office/drawing/2014/main" id="{5F391A32-C0B7-470B-9306-94F78F06AD07}"/>
              </a:ext>
            </a:extLst>
          </p:cNvPr>
          <p:cNvPicPr>
            <a:picLocks noChangeAspect="1"/>
          </p:cNvPicPr>
          <p:nvPr/>
        </p:nvPicPr>
        <p:blipFill>
          <a:blip r:embed="rId2"/>
          <a:stretch>
            <a:fillRect/>
          </a:stretch>
        </p:blipFill>
        <p:spPr>
          <a:xfrm>
            <a:off x="783844" y="5791200"/>
            <a:ext cx="2115312" cy="1018032"/>
          </a:xfrm>
          <a:prstGeom prst="rect">
            <a:avLst/>
          </a:prstGeom>
        </p:spPr>
      </p:pic>
    </p:spTree>
    <p:extLst>
      <p:ext uri="{BB962C8B-B14F-4D97-AF65-F5344CB8AC3E}">
        <p14:creationId xmlns:p14="http://schemas.microsoft.com/office/powerpoint/2010/main" val="56098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DDE8DE2B-61C1-46D5-BEB8-521321C182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2" name="Straight Connector 61">
              <a:extLst>
                <a:ext uri="{FF2B5EF4-FFF2-40B4-BE49-F238E27FC236}">
                  <a16:creationId xmlns:a16="http://schemas.microsoft.com/office/drawing/2014/main" id="{E012C92A-B902-4B69-BDCF-CCA3021FCB4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A2BDBC14-42A0-4182-BFBA-0751F6350CB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4" name="Rectangle 23">
              <a:extLst>
                <a:ext uri="{FF2B5EF4-FFF2-40B4-BE49-F238E27FC236}">
                  <a16:creationId xmlns:a16="http://schemas.microsoft.com/office/drawing/2014/main" id="{902DC474-5BCC-4188-ACDC-AD63E6B18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5">
              <a:extLst>
                <a:ext uri="{FF2B5EF4-FFF2-40B4-BE49-F238E27FC236}">
                  <a16:creationId xmlns:a16="http://schemas.microsoft.com/office/drawing/2014/main" id="{7B427019-8592-4032-931B-4F27104C9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Isosceles Triangle 65">
              <a:extLst>
                <a:ext uri="{FF2B5EF4-FFF2-40B4-BE49-F238E27FC236}">
                  <a16:creationId xmlns:a16="http://schemas.microsoft.com/office/drawing/2014/main" id="{1D6E2CEA-A5BB-4CF7-B907-AE4DBF674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Rectangle 27">
              <a:extLst>
                <a:ext uri="{FF2B5EF4-FFF2-40B4-BE49-F238E27FC236}">
                  <a16:creationId xmlns:a16="http://schemas.microsoft.com/office/drawing/2014/main" id="{78D09D5A-29CC-4B32-9CE1-72E607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Rectangle 28">
              <a:extLst>
                <a:ext uri="{FF2B5EF4-FFF2-40B4-BE49-F238E27FC236}">
                  <a16:creationId xmlns:a16="http://schemas.microsoft.com/office/drawing/2014/main" id="{6DF3A3FC-950B-40B0-923D-0F0BC1A5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9" name="Rectangle 29">
              <a:extLst>
                <a:ext uri="{FF2B5EF4-FFF2-40B4-BE49-F238E27FC236}">
                  <a16:creationId xmlns:a16="http://schemas.microsoft.com/office/drawing/2014/main" id="{BCA0F2E1-CD3D-4521-9CCB-41A5CC6C5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Isosceles Triangle 69">
              <a:extLst>
                <a:ext uri="{FF2B5EF4-FFF2-40B4-BE49-F238E27FC236}">
                  <a16:creationId xmlns:a16="http://schemas.microsoft.com/office/drawing/2014/main" id="{9BA4F16A-21DC-462A-AD37-0A93C8B79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Isosceles Triangle 70">
              <a:extLst>
                <a:ext uri="{FF2B5EF4-FFF2-40B4-BE49-F238E27FC236}">
                  <a16:creationId xmlns:a16="http://schemas.microsoft.com/office/drawing/2014/main" id="{FB75EBDD-038D-4572-A372-114938295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73" name="Rectangle 72">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6" name="Straight Connector 75">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7"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6" name="Rectangle 85">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Content Placeholder 22">
            <a:extLst>
              <a:ext uri="{FF2B5EF4-FFF2-40B4-BE49-F238E27FC236}">
                <a16:creationId xmlns:a16="http://schemas.microsoft.com/office/drawing/2014/main" id="{890695AB-A4DB-4DAC-A013-4FDB4393A784}"/>
              </a:ext>
              <a:ext uri="{C183D7F6-B498-43B3-948B-1728B52AA6E4}">
                <adec:decorative xmlns:adec="http://schemas.microsoft.com/office/drawing/2017/decorative" val="1"/>
              </a:ext>
            </a:extLst>
          </p:cNvPr>
          <p:cNvPicPr>
            <a:picLocks noGrp="1" noChangeAspect="1"/>
          </p:cNvPicPr>
          <p:nvPr>
            <p:ph idx="1"/>
          </p:nvPr>
        </p:nvPicPr>
        <p:blipFill>
          <a:blip r:embed="rId3"/>
          <a:stretch>
            <a:fillRect/>
          </a:stretch>
        </p:blipFill>
        <p:spPr>
          <a:xfrm>
            <a:off x="421105" y="417994"/>
            <a:ext cx="11342855" cy="6038115"/>
          </a:xfrm>
        </p:spPr>
      </p:pic>
      <p:sp>
        <p:nvSpPr>
          <p:cNvPr id="2" name="Title 1">
            <a:extLst>
              <a:ext uri="{FF2B5EF4-FFF2-40B4-BE49-F238E27FC236}">
                <a16:creationId xmlns:a16="http://schemas.microsoft.com/office/drawing/2014/main" id="{E530C0AE-5A38-4521-BBD7-8B1092C264E3}"/>
              </a:ext>
            </a:extLst>
          </p:cNvPr>
          <p:cNvSpPr>
            <a:spLocks noGrp="1"/>
          </p:cNvSpPr>
          <p:nvPr>
            <p:ph type="title"/>
          </p:nvPr>
        </p:nvSpPr>
        <p:spPr>
          <a:xfrm>
            <a:off x="677334" y="-1320800"/>
            <a:ext cx="8596668" cy="1320800"/>
          </a:xfrm>
        </p:spPr>
        <p:txBody>
          <a:bodyPr vert="horz" lIns="91440" tIns="45720" rIns="91440" bIns="45720" rtlCol="0" anchor="b">
            <a:normAutofit/>
          </a:bodyPr>
          <a:lstStyle/>
          <a:p>
            <a:r>
              <a:rPr lang="en-US" dirty="0"/>
              <a:t>Equality, accommodations and accessibility</a:t>
            </a:r>
          </a:p>
        </p:txBody>
      </p:sp>
    </p:spTree>
    <p:extLst>
      <p:ext uri="{BB962C8B-B14F-4D97-AF65-F5344CB8AC3E}">
        <p14:creationId xmlns:p14="http://schemas.microsoft.com/office/powerpoint/2010/main" val="1764029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36448-CB1C-48DA-ACA1-058D84930F01}"/>
              </a:ext>
            </a:extLst>
          </p:cNvPr>
          <p:cNvSpPr>
            <a:spLocks noGrp="1"/>
          </p:cNvSpPr>
          <p:nvPr>
            <p:ph type="title"/>
          </p:nvPr>
        </p:nvSpPr>
        <p:spPr>
          <a:xfrm>
            <a:off x="339403" y="450574"/>
            <a:ext cx="8596668" cy="893377"/>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Literacy Competency</a:t>
            </a:r>
          </a:p>
        </p:txBody>
      </p:sp>
      <p:sp>
        <p:nvSpPr>
          <p:cNvPr id="3" name="Content Placeholder 2">
            <a:extLst>
              <a:ext uri="{FF2B5EF4-FFF2-40B4-BE49-F238E27FC236}">
                <a16:creationId xmlns:a16="http://schemas.microsoft.com/office/drawing/2014/main" id="{7ADFE656-90C9-489E-A36F-481FBE79E71C}"/>
              </a:ext>
            </a:extLst>
          </p:cNvPr>
          <p:cNvSpPr>
            <a:spLocks noGrp="1"/>
          </p:cNvSpPr>
          <p:nvPr>
            <p:ph idx="1"/>
          </p:nvPr>
        </p:nvSpPr>
        <p:spPr>
          <a:xfrm>
            <a:off x="657456" y="1488613"/>
            <a:ext cx="8596668" cy="3880773"/>
          </a:xfrm>
        </p:spPr>
        <p:txBody>
          <a:bodyPr/>
          <a:lstStyle/>
          <a:p>
            <a:r>
              <a:rPr lang="en-US" sz="3200" dirty="0">
                <a:latin typeface="Times New Roman" panose="02020603050405020304" pitchFamily="18" charset="0"/>
                <a:cs typeface="Times New Roman" panose="02020603050405020304" pitchFamily="18" charset="0"/>
              </a:rPr>
              <a:t>Most Americans have difficulty reading products released by FEMA and other government agencies</a:t>
            </a:r>
          </a:p>
          <a:p>
            <a:r>
              <a:rPr lang="en-US" sz="3200" dirty="0">
                <a:latin typeface="Times New Roman" panose="02020603050405020304" pitchFamily="18" charset="0"/>
                <a:cs typeface="Times New Roman" panose="02020603050405020304" pitchFamily="18" charset="0"/>
              </a:rPr>
              <a:t>The average hearing American reading level is 5-7th grade. For the average Deaf/Hard of Hearing American, it can be as low as 3rd-4th grade reading level. </a:t>
            </a:r>
          </a:p>
          <a:p>
            <a:endParaRPr lang="en-US" dirty="0"/>
          </a:p>
        </p:txBody>
      </p:sp>
      <p:pic>
        <p:nvPicPr>
          <p:cNvPr id="5" name="Picture 4" descr="FEMA logo">
            <a:extLst>
              <a:ext uri="{FF2B5EF4-FFF2-40B4-BE49-F238E27FC236}">
                <a16:creationId xmlns:a16="http://schemas.microsoft.com/office/drawing/2014/main" id="{F861B066-B72E-4BC2-9C83-6F2E95239C6B}"/>
              </a:ext>
            </a:extLst>
          </p:cNvPr>
          <p:cNvPicPr>
            <a:picLocks noChangeAspect="1"/>
          </p:cNvPicPr>
          <p:nvPr/>
        </p:nvPicPr>
        <p:blipFill>
          <a:blip r:embed="rId2"/>
          <a:stretch>
            <a:fillRect/>
          </a:stretch>
        </p:blipFill>
        <p:spPr>
          <a:xfrm>
            <a:off x="771144" y="5839968"/>
            <a:ext cx="2115312" cy="1018032"/>
          </a:xfrm>
          <a:prstGeom prst="rect">
            <a:avLst/>
          </a:prstGeom>
        </p:spPr>
      </p:pic>
    </p:spTree>
    <p:extLst>
      <p:ext uri="{BB962C8B-B14F-4D97-AF65-F5344CB8AC3E}">
        <p14:creationId xmlns:p14="http://schemas.microsoft.com/office/powerpoint/2010/main" val="1739918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09C1-43AD-4025-A4E2-5CAB2AABB766}"/>
              </a:ext>
            </a:extLst>
          </p:cNvPr>
          <p:cNvSpPr>
            <a:spLocks noGrp="1"/>
          </p:cNvSpPr>
          <p:nvPr>
            <p:ph type="title"/>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Accessible Language Competency</a:t>
            </a:r>
            <a:endParaRPr lang="en-US" dirty="0"/>
          </a:p>
        </p:txBody>
      </p:sp>
      <p:sp>
        <p:nvSpPr>
          <p:cNvPr id="3" name="Content Placeholder 2">
            <a:extLst>
              <a:ext uri="{FF2B5EF4-FFF2-40B4-BE49-F238E27FC236}">
                <a16:creationId xmlns:a16="http://schemas.microsoft.com/office/drawing/2014/main" id="{26DF6CB0-7455-4876-A3AE-AC17954C860A}"/>
              </a:ext>
            </a:extLst>
          </p:cNvPr>
          <p:cNvSpPr>
            <a:spLocks noGrp="1"/>
          </p:cNvSpPr>
          <p:nvPr>
            <p:ph idx="1"/>
          </p:nvPr>
        </p:nvSpPr>
        <p:spPr/>
        <p:txBody>
          <a:bodyPr/>
          <a:lstStyle/>
          <a:p>
            <a:r>
              <a:rPr lang="en-US" sz="4000" dirty="0">
                <a:latin typeface="Times New Roman" panose="02020603050405020304" pitchFamily="18" charset="0"/>
                <a:cs typeface="Times New Roman" panose="02020603050405020304" pitchFamily="18" charset="0"/>
              </a:rPr>
              <a:t>Gravis </a:t>
            </a:r>
            <a:r>
              <a:rPr lang="en-US" sz="4000" dirty="0" err="1">
                <a:latin typeface="Times New Roman" panose="02020603050405020304" pitchFamily="18" charset="0"/>
                <a:cs typeface="Times New Roman" panose="02020603050405020304" pitchFamily="18" charset="0"/>
              </a:rPr>
              <a:t>ideo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patet</a:t>
            </a:r>
            <a:r>
              <a:rPr lang="en-US" sz="4000" dirty="0">
                <a:latin typeface="Times New Roman" panose="02020603050405020304" pitchFamily="18" charset="0"/>
                <a:cs typeface="Times New Roman" panose="02020603050405020304" pitchFamily="18" charset="0"/>
              </a:rPr>
              <a:t> rationis </a:t>
            </a:r>
            <a:r>
              <a:rPr lang="en-US" sz="4000" dirty="0" err="1">
                <a:latin typeface="Times New Roman" panose="02020603050405020304" pitchFamily="18" charset="0"/>
                <a:cs typeface="Times New Roman" panose="02020603050405020304" pitchFamily="18" charset="0"/>
              </a:rPr>
              <a:t>usu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linguam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aeque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quisque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obvius</a:t>
            </a:r>
            <a:r>
              <a:rPr lang="en-US" sz="4000" dirty="0">
                <a:latin typeface="Times New Roman" panose="02020603050405020304" pitchFamily="18" charset="0"/>
                <a:cs typeface="Times New Roman" panose="02020603050405020304" pitchFamily="18" charset="0"/>
              </a:rPr>
              <a:t>.</a:t>
            </a:r>
          </a:p>
          <a:p>
            <a:r>
              <a:rPr lang="en-US" sz="4000" dirty="0">
                <a:latin typeface="Times New Roman" panose="02020603050405020304" pitchFamily="18" charset="0"/>
                <a:cs typeface="Times New Roman" panose="02020603050405020304" pitchFamily="18" charset="0"/>
              </a:rPr>
              <a:t>This is why it’s important to use plain conceptual language so everyone can access it equally. </a:t>
            </a:r>
          </a:p>
          <a:p>
            <a:endParaRPr lang="en-US" dirty="0"/>
          </a:p>
        </p:txBody>
      </p:sp>
    </p:spTree>
    <p:extLst>
      <p:ext uri="{BB962C8B-B14F-4D97-AF65-F5344CB8AC3E}">
        <p14:creationId xmlns:p14="http://schemas.microsoft.com/office/powerpoint/2010/main" val="362794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AFBD0-F3F2-4D0A-8544-58C6D72282B3}"/>
              </a:ext>
            </a:extLst>
          </p:cNvPr>
          <p:cNvSpPr>
            <a:spLocks noGrp="1"/>
          </p:cNvSpPr>
          <p:nvPr>
            <p:ph type="title"/>
          </p:nvPr>
        </p:nvSpPr>
        <p:spPr>
          <a:xfrm>
            <a:off x="279769" y="390939"/>
            <a:ext cx="8596668" cy="1320800"/>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Plain Language</a:t>
            </a:r>
          </a:p>
        </p:txBody>
      </p:sp>
      <p:sp>
        <p:nvSpPr>
          <p:cNvPr id="3" name="Content Placeholder 2">
            <a:extLst>
              <a:ext uri="{FF2B5EF4-FFF2-40B4-BE49-F238E27FC236}">
                <a16:creationId xmlns:a16="http://schemas.microsoft.com/office/drawing/2014/main" id="{BDC3735B-F14B-4346-8890-7214C7A252C9}"/>
              </a:ext>
            </a:extLst>
          </p:cNvPr>
          <p:cNvSpPr>
            <a:spLocks noGrp="1"/>
          </p:cNvSpPr>
          <p:nvPr>
            <p:ph idx="1"/>
          </p:nvPr>
        </p:nvSpPr>
        <p:spPr>
          <a:xfrm>
            <a:off x="568004" y="1421297"/>
            <a:ext cx="8596668" cy="4446104"/>
          </a:xfrm>
        </p:spPr>
        <p:txBody>
          <a:bodyPr>
            <a:normAutofit fontScale="70000" lnSpcReduction="20000"/>
          </a:bodyPr>
          <a:lstStyle/>
          <a:p>
            <a:pPr marL="0" indent="0">
              <a:buNone/>
              <a:defRPr/>
            </a:pPr>
            <a:r>
              <a:rPr lang="en-US" sz="4600" dirty="0">
                <a:solidFill>
                  <a:schemeClr val="accent4">
                    <a:lumMod val="25000"/>
                  </a:schemeClr>
                </a:solidFill>
                <a:latin typeface="Times New Roman" panose="02020603050405020304" pitchFamily="18" charset="0"/>
                <a:cs typeface="Times New Roman" panose="02020603050405020304" pitchFamily="18" charset="0"/>
              </a:rPr>
              <a:t>Providing information in plain language does not mean the message content is fully understood.</a:t>
            </a:r>
          </a:p>
          <a:p>
            <a:pPr lvl="1">
              <a:defRPr/>
            </a:pPr>
            <a:r>
              <a:rPr lang="en-US" sz="4300" dirty="0">
                <a:solidFill>
                  <a:schemeClr val="accent4">
                    <a:lumMod val="25000"/>
                  </a:schemeClr>
                </a:solidFill>
                <a:latin typeface="Times New Roman" panose="02020603050405020304" pitchFamily="18" charset="0"/>
                <a:cs typeface="Times New Roman" panose="02020603050405020304" pitchFamily="18" charset="0"/>
              </a:rPr>
              <a:t>If you send out a message in English, someone who is fluent in ASL, has a cognitive disability, or cannot read or write, may not understand the message content.</a:t>
            </a:r>
          </a:p>
          <a:p>
            <a:pPr lvl="1">
              <a:defRPr/>
            </a:pPr>
            <a:r>
              <a:rPr lang="en-US" sz="4300" dirty="0">
                <a:solidFill>
                  <a:schemeClr val="accent4">
                    <a:lumMod val="25000"/>
                  </a:schemeClr>
                </a:solidFill>
                <a:latin typeface="Times New Roman" panose="02020603050405020304" pitchFamily="18" charset="0"/>
                <a:cs typeface="Times New Roman" panose="02020603050405020304" pitchFamily="18" charset="0"/>
              </a:rPr>
              <a:t>If you send a message in English for local authorities to translate into another language, the content may be changed in a way that it is not fully understood.</a:t>
            </a:r>
          </a:p>
          <a:p>
            <a:endParaRPr lang="en-US" dirty="0"/>
          </a:p>
        </p:txBody>
      </p:sp>
      <p:pic>
        <p:nvPicPr>
          <p:cNvPr id="5" name="Picture 4" descr="FEMA logo">
            <a:extLst>
              <a:ext uri="{FF2B5EF4-FFF2-40B4-BE49-F238E27FC236}">
                <a16:creationId xmlns:a16="http://schemas.microsoft.com/office/drawing/2014/main" id="{C3441385-2D7C-455A-8878-E9F992969EE7}"/>
              </a:ext>
            </a:extLst>
          </p:cNvPr>
          <p:cNvPicPr>
            <a:picLocks noChangeAspect="1"/>
          </p:cNvPicPr>
          <p:nvPr/>
        </p:nvPicPr>
        <p:blipFill>
          <a:blip r:embed="rId2"/>
          <a:stretch>
            <a:fillRect/>
          </a:stretch>
        </p:blipFill>
        <p:spPr>
          <a:xfrm>
            <a:off x="758444" y="5867400"/>
            <a:ext cx="2115312" cy="1018032"/>
          </a:xfrm>
          <a:prstGeom prst="rect">
            <a:avLst/>
          </a:prstGeom>
        </p:spPr>
      </p:pic>
    </p:spTree>
    <p:extLst>
      <p:ext uri="{BB962C8B-B14F-4D97-AF65-F5344CB8AC3E}">
        <p14:creationId xmlns:p14="http://schemas.microsoft.com/office/powerpoint/2010/main" val="12466503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1536</Words>
  <Application>Microsoft Office PowerPoint</Application>
  <PresentationFormat>Widescreen</PresentationFormat>
  <Paragraphs>114</Paragraphs>
  <Slides>24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Courier New</vt:lpstr>
      <vt:lpstr>Georgia</vt:lpstr>
      <vt:lpstr>Times New Roman</vt:lpstr>
      <vt:lpstr>Trebuchet MS</vt:lpstr>
      <vt:lpstr>Wingdings 3</vt:lpstr>
      <vt:lpstr>Facet</vt:lpstr>
      <vt:lpstr>Effective Communication Access</vt:lpstr>
      <vt:lpstr>What is Effective Communication Access?</vt:lpstr>
      <vt:lpstr>Who Needs Effective Communication Access?</vt:lpstr>
      <vt:lpstr>Types of Effective Communication Access</vt:lpstr>
      <vt:lpstr>Issues Related to Effective Communication Access</vt:lpstr>
      <vt:lpstr>Equality, accommodations and accessibility</vt:lpstr>
      <vt:lpstr>Literacy Competency</vt:lpstr>
      <vt:lpstr>Accessible Language Competency</vt:lpstr>
      <vt:lpstr>Plain Language</vt:lpstr>
      <vt:lpstr>What is Conceptual Language?</vt:lpstr>
      <vt:lpstr>Making Messages Conceptual</vt:lpstr>
      <vt:lpstr>Making Messages Conceptual, cont’d</vt:lpstr>
      <vt:lpstr>continuation</vt:lpstr>
      <vt:lpstr>Example #1</vt:lpstr>
      <vt:lpstr>Example #2</vt:lpstr>
      <vt:lpstr>Your turn to try!</vt:lpstr>
      <vt:lpstr>First level answer: </vt:lpstr>
      <vt:lpstr>Next level answer: </vt:lpstr>
      <vt:lpstr>Accessible Videos – Why do we need them?</vt:lpstr>
      <vt:lpstr>So you want to make an accessible video – now what?</vt:lpstr>
      <vt:lpstr>How to make an accessible video</vt:lpstr>
      <vt:lpstr>Developing the accessible video script</vt:lpstr>
      <vt:lpstr>Distributing the accessible video</vt:lpstr>
      <vt:lpstr>Question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Communication Access</dc:title>
  <dc:creator>Amanda Poland</dc:creator>
  <cp:lastModifiedBy>Jones, Gay</cp:lastModifiedBy>
  <cp:revision>15</cp:revision>
  <dcterms:created xsi:type="dcterms:W3CDTF">2020-07-28T14:35:19Z</dcterms:created>
  <dcterms:modified xsi:type="dcterms:W3CDTF">2022-07-27T16:52:35Z</dcterms:modified>
</cp:coreProperties>
</file>